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4"/>
  </p:notesMasterIdLst>
  <p:sldIdLst>
    <p:sldId id="278" r:id="rId2"/>
    <p:sldId id="490" r:id="rId3"/>
    <p:sldId id="619" r:id="rId4"/>
    <p:sldId id="491" r:id="rId5"/>
    <p:sldId id="258" r:id="rId6"/>
    <p:sldId id="605" r:id="rId7"/>
    <p:sldId id="604" r:id="rId8"/>
    <p:sldId id="495" r:id="rId9"/>
    <p:sldId id="538" r:id="rId10"/>
    <p:sldId id="541" r:id="rId11"/>
    <p:sldId id="534" r:id="rId12"/>
    <p:sldId id="535" r:id="rId13"/>
    <p:sldId id="536" r:id="rId14"/>
    <p:sldId id="537" r:id="rId15"/>
    <p:sldId id="602" r:id="rId16"/>
    <p:sldId id="540" r:id="rId17"/>
    <p:sldId id="496" r:id="rId18"/>
    <p:sldId id="539" r:id="rId19"/>
    <p:sldId id="609" r:id="rId20"/>
    <p:sldId id="542" r:id="rId21"/>
    <p:sldId id="606" r:id="rId22"/>
    <p:sldId id="607" r:id="rId23"/>
    <p:sldId id="608" r:id="rId24"/>
    <p:sldId id="543" r:id="rId25"/>
    <p:sldId id="544" r:id="rId26"/>
    <p:sldId id="499" r:id="rId27"/>
    <p:sldId id="498" r:id="rId28"/>
    <p:sldId id="546" r:id="rId29"/>
    <p:sldId id="617" r:id="rId30"/>
    <p:sldId id="545" r:id="rId31"/>
    <p:sldId id="618" r:id="rId32"/>
    <p:sldId id="500" r:id="rId33"/>
    <p:sldId id="551" r:id="rId34"/>
    <p:sldId id="552" r:id="rId35"/>
    <p:sldId id="553" r:id="rId36"/>
    <p:sldId id="503" r:id="rId37"/>
    <p:sldId id="554" r:id="rId38"/>
    <p:sldId id="556" r:id="rId39"/>
    <p:sldId id="557" r:id="rId40"/>
    <p:sldId id="555" r:id="rId41"/>
    <p:sldId id="502" r:id="rId42"/>
    <p:sldId id="558" r:id="rId43"/>
    <p:sldId id="559" r:id="rId44"/>
    <p:sldId id="610" r:id="rId45"/>
    <p:sldId id="611" r:id="rId46"/>
    <p:sldId id="612" r:id="rId47"/>
    <p:sldId id="561" r:id="rId48"/>
    <p:sldId id="562" r:id="rId49"/>
    <p:sldId id="563" r:id="rId50"/>
    <p:sldId id="564" r:id="rId51"/>
    <p:sldId id="501" r:id="rId52"/>
    <p:sldId id="565" r:id="rId53"/>
    <p:sldId id="566" r:id="rId54"/>
    <p:sldId id="620" r:id="rId55"/>
    <p:sldId id="567" r:id="rId56"/>
    <p:sldId id="568" r:id="rId57"/>
    <p:sldId id="569" r:id="rId58"/>
    <p:sldId id="570" r:id="rId59"/>
    <p:sldId id="571" r:id="rId60"/>
    <p:sldId id="504" r:id="rId61"/>
    <p:sldId id="505" r:id="rId62"/>
    <p:sldId id="506" r:id="rId63"/>
    <p:sldId id="573" r:id="rId64"/>
    <p:sldId id="572" r:id="rId65"/>
    <p:sldId id="574" r:id="rId66"/>
    <p:sldId id="575" r:id="rId67"/>
    <p:sldId id="576" r:id="rId68"/>
    <p:sldId id="577" r:id="rId69"/>
    <p:sldId id="507" r:id="rId70"/>
    <p:sldId id="508" r:id="rId71"/>
    <p:sldId id="509" r:id="rId72"/>
    <p:sldId id="510" r:id="rId73"/>
    <p:sldId id="578" r:id="rId74"/>
    <p:sldId id="579" r:id="rId75"/>
    <p:sldId id="580" r:id="rId76"/>
    <p:sldId id="581" r:id="rId77"/>
    <p:sldId id="512" r:id="rId78"/>
    <p:sldId id="582" r:id="rId79"/>
    <p:sldId id="583" r:id="rId80"/>
    <p:sldId id="511" r:id="rId81"/>
    <p:sldId id="621" r:id="rId82"/>
    <p:sldId id="584" r:id="rId83"/>
    <p:sldId id="585" r:id="rId84"/>
    <p:sldId id="613" r:id="rId85"/>
    <p:sldId id="614" r:id="rId86"/>
    <p:sldId id="513" r:id="rId87"/>
    <p:sldId id="514" r:id="rId88"/>
    <p:sldId id="515" r:id="rId89"/>
    <p:sldId id="615" r:id="rId90"/>
    <p:sldId id="586" r:id="rId91"/>
    <p:sldId id="587" r:id="rId92"/>
    <p:sldId id="588" r:id="rId93"/>
    <p:sldId id="516" r:id="rId94"/>
    <p:sldId id="616" r:id="rId95"/>
    <p:sldId id="590" r:id="rId96"/>
    <p:sldId id="591" r:id="rId97"/>
    <p:sldId id="517" r:id="rId98"/>
    <p:sldId id="531" r:id="rId99"/>
    <p:sldId id="592" r:id="rId100"/>
    <p:sldId id="593" r:id="rId101"/>
    <p:sldId id="594" r:id="rId102"/>
    <p:sldId id="595" r:id="rId103"/>
    <p:sldId id="532" r:id="rId104"/>
    <p:sldId id="596" r:id="rId105"/>
    <p:sldId id="597" r:id="rId106"/>
    <p:sldId id="598" r:id="rId107"/>
    <p:sldId id="601" r:id="rId108"/>
    <p:sldId id="603" r:id="rId109"/>
    <p:sldId id="489" r:id="rId110"/>
    <p:sldId id="267" r:id="rId111"/>
    <p:sldId id="275" r:id="rId112"/>
    <p:sldId id="268"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619"/>
            <p14:sldId id="491"/>
            <p14:sldId id="258"/>
            <p14:sldId id="605"/>
            <p14:sldId id="604"/>
            <p14:sldId id="495"/>
            <p14:sldId id="538"/>
            <p14:sldId id="541"/>
            <p14:sldId id="534"/>
            <p14:sldId id="535"/>
            <p14:sldId id="536"/>
            <p14:sldId id="537"/>
            <p14:sldId id="602"/>
            <p14:sldId id="540"/>
            <p14:sldId id="496"/>
            <p14:sldId id="539"/>
            <p14:sldId id="609"/>
            <p14:sldId id="542"/>
            <p14:sldId id="606"/>
            <p14:sldId id="607"/>
            <p14:sldId id="608"/>
            <p14:sldId id="543"/>
            <p14:sldId id="544"/>
            <p14:sldId id="499"/>
            <p14:sldId id="498"/>
            <p14:sldId id="546"/>
            <p14:sldId id="617"/>
            <p14:sldId id="545"/>
            <p14:sldId id="618"/>
            <p14:sldId id="500"/>
            <p14:sldId id="551"/>
            <p14:sldId id="552"/>
            <p14:sldId id="553"/>
            <p14:sldId id="503"/>
            <p14:sldId id="554"/>
            <p14:sldId id="556"/>
            <p14:sldId id="557"/>
            <p14:sldId id="555"/>
            <p14:sldId id="502"/>
            <p14:sldId id="558"/>
            <p14:sldId id="559"/>
            <p14:sldId id="610"/>
            <p14:sldId id="611"/>
            <p14:sldId id="612"/>
            <p14:sldId id="561"/>
            <p14:sldId id="562"/>
            <p14:sldId id="563"/>
            <p14:sldId id="564"/>
            <p14:sldId id="501"/>
            <p14:sldId id="565"/>
            <p14:sldId id="566"/>
            <p14:sldId id="620"/>
            <p14:sldId id="567"/>
            <p14:sldId id="568"/>
            <p14:sldId id="569"/>
            <p14:sldId id="570"/>
            <p14:sldId id="571"/>
            <p14:sldId id="504"/>
            <p14:sldId id="505"/>
            <p14:sldId id="506"/>
            <p14:sldId id="573"/>
            <p14:sldId id="572"/>
            <p14:sldId id="574"/>
            <p14:sldId id="575"/>
            <p14:sldId id="576"/>
            <p14:sldId id="577"/>
            <p14:sldId id="507"/>
            <p14:sldId id="508"/>
            <p14:sldId id="509"/>
            <p14:sldId id="510"/>
            <p14:sldId id="578"/>
            <p14:sldId id="579"/>
            <p14:sldId id="580"/>
            <p14:sldId id="581"/>
            <p14:sldId id="512"/>
            <p14:sldId id="582"/>
            <p14:sldId id="583"/>
            <p14:sldId id="511"/>
            <p14:sldId id="621"/>
            <p14:sldId id="584"/>
            <p14:sldId id="585"/>
            <p14:sldId id="613"/>
            <p14:sldId id="614"/>
            <p14:sldId id="513"/>
            <p14:sldId id="514"/>
            <p14:sldId id="515"/>
            <p14:sldId id="615"/>
            <p14:sldId id="586"/>
            <p14:sldId id="587"/>
            <p14:sldId id="588"/>
            <p14:sldId id="516"/>
            <p14:sldId id="616"/>
            <p14:sldId id="590"/>
            <p14:sldId id="591"/>
            <p14:sldId id="517"/>
            <p14:sldId id="531"/>
            <p14:sldId id="592"/>
            <p14:sldId id="593"/>
            <p14:sldId id="594"/>
            <p14:sldId id="595"/>
            <p14:sldId id="532"/>
            <p14:sldId id="596"/>
            <p14:sldId id="597"/>
            <p14:sldId id="598"/>
          </p14:sldIdLst>
        </p14:section>
        <p14:section name="Wrap up" id="{BCD9F38D-60DF-4459-9684-4C9C9939E42E}">
          <p14:sldIdLst>
            <p14:sldId id="601"/>
            <p14:sldId id="603"/>
          </p14:sldIdLst>
        </p14:section>
        <p14:section name="Q &amp; A" id="{EC3F6F94-2D82-4EB0-B8B3-D1EDFDD37945}">
          <p14:sldIdLst>
            <p14:sldId id="489"/>
            <p14:sldId id="267"/>
            <p14:sldId id="275"/>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EA0"/>
    <a:srgbClr val="5A9BD5"/>
    <a:srgbClr val="70AD46"/>
    <a:srgbClr val="ED7D32"/>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57892" autoAdjust="0"/>
  </p:normalViewPr>
  <p:slideViewPr>
    <p:cSldViewPr snapToGrid="0">
      <p:cViewPr varScale="1">
        <p:scale>
          <a:sx n="68" d="100"/>
          <a:sy n="68" d="100"/>
        </p:scale>
        <p:origin x="2613" y="45"/>
      </p:cViewPr>
      <p:guideLst/>
    </p:cSldViewPr>
  </p:slideViewPr>
  <p:notesTextViewPr>
    <p:cViewPr>
      <p:scale>
        <a:sx n="200" d="100"/>
        <a:sy n="200" d="100"/>
      </p:scale>
      <p:origin x="0" y="0"/>
    </p:cViewPr>
  </p:notesTextViewPr>
  <p:sorterViewPr>
    <p:cViewPr>
      <p:scale>
        <a:sx n="100" d="100"/>
        <a:sy n="100" d="100"/>
      </p:scale>
      <p:origin x="0" y="-1677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31.03.2021</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warm welcome from my side. In the past few years I have been involved in writing a lot of code on top of three generations of Azure Service Bus SDKs and have even gone so far to contribute improvements and fixes to the SDK or its third party dependencies. In this talk I’m going to focus on code samples in .NET that show how to leverage the latest incarnation of the Azure Service Bus .NET SDK with focus on messaging patterns from the basics into more advanced territory like transactions, batching and more.</a:t>
            </a:r>
          </a:p>
          <a:p>
            <a:endParaRPr lang="en-US" baseline="0" dirty="0"/>
          </a:p>
          <a:p>
            <a:r>
              <a:rPr lang="en-US" baseline="0" dirty="0"/>
              <a:t>What I won’t cover in this talk is:</a:t>
            </a:r>
          </a:p>
          <a:p>
            <a:pPr marL="171450" indent="-171450">
              <a:buFontTx/>
              <a:buChar char="-"/>
            </a:pPr>
            <a:r>
              <a:rPr lang="en-US" baseline="0" dirty="0"/>
              <a:t>Authorization and Authentication</a:t>
            </a:r>
          </a:p>
          <a:p>
            <a:pPr marL="171450" indent="-171450">
              <a:buFontTx/>
              <a:buChar char="-"/>
            </a:pPr>
            <a:r>
              <a:rPr lang="en-US" baseline="0" dirty="0"/>
              <a:t>Alternative ways to manage Azure Service Bus namespaces such as ARM, Terraform…</a:t>
            </a:r>
          </a:p>
          <a:p>
            <a:pPr marL="171450" indent="-171450">
              <a:buFontTx/>
              <a:buChar char="-"/>
            </a:pPr>
            <a:endParaRPr lang="en-US" baseline="0" dirty="0"/>
          </a:p>
          <a:p>
            <a:pPr marL="0" indent="0">
              <a:buFontTx/>
              <a:buNone/>
            </a:pPr>
            <a:r>
              <a:rPr lang="en-US" baseline="0" dirty="0"/>
              <a:t>Let’s do a brief overview over the Azure messaging and event fleet</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9799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code is executed we get a </a:t>
            </a:r>
            <a:r>
              <a:rPr lang="en-US" dirty="0" err="1"/>
              <a:t>MessageEntityNotFoundException</a:t>
            </a:r>
            <a:r>
              <a:rPr lang="en-US" dirty="0"/>
              <a:t>. Why is that? Well the queue doesn’t exist yet. Let’s create it</a:t>
            </a:r>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598716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first step I use Right click deploy kind of approach </a:t>
            </a:r>
            <a:r>
              <a:rPr lang="en-US" dirty="0">
                <a:sym typeface="Wingdings" panose="05000000000000000000" pitchFamily="2" charset="2"/>
              </a:rPr>
              <a:t></a:t>
            </a:r>
            <a:br>
              <a:rPr lang="en-US" dirty="0">
                <a:sym typeface="Wingdings" panose="05000000000000000000" pitchFamily="2" charset="2"/>
              </a:rPr>
            </a:br>
            <a:r>
              <a:rPr lang="en-US" dirty="0" err="1">
                <a:sym typeface="Wingdings" panose="05000000000000000000" pitchFamily="2" charset="2"/>
              </a:rPr>
              <a:t>ServiceBusExplorer</a:t>
            </a:r>
            <a:r>
              <a:rPr lang="en-US" dirty="0">
                <a:sym typeface="Wingdings" panose="05000000000000000000" pitchFamily="2" charset="2"/>
              </a:rPr>
              <a:t> is an amazing OSS tool to see what’s going on</a:t>
            </a:r>
          </a:p>
          <a:p>
            <a:r>
              <a:rPr lang="en-US" dirty="0">
                <a:sym typeface="Wingdings" panose="05000000000000000000" pitchFamily="2" charset="2"/>
              </a:rPr>
              <a:t>Now let’s run the code again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44005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Surprise it works. Who would have thought that ;)</a:t>
            </a:r>
          </a:p>
          <a:p>
            <a:r>
              <a:rPr lang="en-US" dirty="0"/>
              <a:t>Let’s check the queue again with our favorite tool</a:t>
            </a:r>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19934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how the data we sent was properly set including the application properties</a:t>
            </a:r>
          </a:p>
          <a:p>
            <a:r>
              <a:rPr lang="en-US" dirty="0"/>
              <a:t>We manually created queues. What if we want to do that with code?</a:t>
            </a:r>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9667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has built-in management capabilities. Let’s explore some of them</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10278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SerciceBusAdministrationClient</a:t>
            </a:r>
            <a:r>
              <a:rPr lang="en-US" dirty="0"/>
              <a:t> is the entry point. The connection requires manage rights in order to be able to create identities.</a:t>
            </a:r>
          </a:p>
          <a:p>
            <a:r>
              <a:rPr lang="en-US" dirty="0"/>
              <a:t>Of course you don’t need to use this approach. You can also use Azure Resource Manager, Terraform, </a:t>
            </a:r>
            <a:r>
              <a:rPr lang="en-US" dirty="0" err="1"/>
              <a:t>Pulumi</a:t>
            </a:r>
            <a:r>
              <a:rPr lang="en-US" dirty="0"/>
              <a:t> or any other tool to your liking. On top of that </a:t>
            </a:r>
            <a:r>
              <a:rPr lang="en-US" dirty="0" err="1"/>
              <a:t>NServiceBus</a:t>
            </a:r>
            <a:r>
              <a:rPr lang="en-US" dirty="0"/>
              <a:t> for example provides a command line utility that creates entities for an </a:t>
            </a:r>
            <a:r>
              <a:rPr lang="en-US" dirty="0" err="1"/>
              <a:t>NServiceBus</a:t>
            </a:r>
            <a:r>
              <a:rPr lang="en-US" dirty="0"/>
              <a:t> endpoint based on </a:t>
            </a:r>
            <a:r>
              <a:rPr lang="en-US" dirty="0" err="1"/>
              <a:t>NServiceBus</a:t>
            </a:r>
            <a:r>
              <a:rPr lang="en-US" dirty="0"/>
              <a:t> own opinionated way of interaction with Azure Service Bus</a:t>
            </a:r>
          </a:p>
          <a:p>
            <a:endParaRPr lang="en-US" dirty="0"/>
          </a:p>
          <a:p>
            <a:r>
              <a:rPr lang="en-US" dirty="0"/>
              <a:t>Once a message is sent to a queue, how do we receive it again?</a:t>
            </a:r>
          </a:p>
        </p:txBody>
      </p:sp>
      <p:sp>
        <p:nvSpPr>
          <p:cNvPr id="4" name="Slide Number Placeholder 3"/>
          <p:cNvSpPr>
            <a:spLocks noGrp="1"/>
          </p:cNvSpPr>
          <p:nvPr>
            <p:ph type="sldNum" sz="quarter" idx="5"/>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590412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essentially two major ways of receiving messages from a queue or an entity</a:t>
            </a:r>
          </a:p>
        </p:txBody>
      </p:sp>
      <p:sp>
        <p:nvSpPr>
          <p:cNvPr id="4" name="Slide Number Placeholder 3"/>
          <p:cNvSpPr>
            <a:spLocks noGrp="1"/>
          </p:cNvSpPr>
          <p:nvPr>
            <p:ph type="sldNum" sz="quarter" idx="5"/>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send some messages again, brief recap how that looks like</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26580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first mode which gives us a lot of control over how we receive messages and how we handle those we manually receive messages and iterate over them. With great flexibility comes great responsibility. We have to do a lot of manual heavy lifting for things like concurrency, limiting concurrency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the service bus processor instead</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05994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Tx/>
              <a:buNone/>
            </a:pPr>
            <a:r>
              <a:rPr lang="en-US" dirty="0"/>
              <a:t>Very brief</a:t>
            </a:r>
          </a:p>
          <a:p>
            <a:pPr marL="0" lv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0" lvl="0" indent="0">
              <a:buFontTx/>
              <a:buNone/>
            </a:pPr>
            <a:endParaRPr lang="en-US" dirty="0"/>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p>
          <a:p>
            <a:pPr marL="0" lvl="0" indent="0">
              <a:buFontTx/>
              <a:buNone/>
            </a:pPr>
            <a:endParaRPr lang="en-GB" sz="1200" b="0" i="0" kern="1200" dirty="0">
              <a:solidFill>
                <a:schemeClr val="tx1"/>
              </a:solidFill>
              <a:effectLst/>
              <a:latin typeface="+mn-lt"/>
              <a:ea typeface="+mn-ea"/>
              <a:cs typeface="+mn-cs"/>
            </a:endParaRPr>
          </a:p>
          <a:p>
            <a:pPr marL="0" lvl="0" indent="0">
              <a:buFontTx/>
              <a:buNone/>
            </a:pPr>
            <a:r>
              <a:rPr lang="en-GB" sz="1200" b="0" i="0" kern="1200" dirty="0">
                <a:solidFill>
                  <a:schemeClr val="tx1"/>
                </a:solidFill>
                <a:effectLst/>
                <a:latin typeface="+mn-lt"/>
                <a:ea typeface="+mn-ea"/>
                <a:cs typeface="+mn-cs"/>
              </a:rPr>
              <a:t>Story of bike mechanic today muttering about my bringing my </a:t>
            </a:r>
            <a:r>
              <a:rPr lang="en-GB" sz="1200" b="0" i="0" kern="1200" dirty="0" err="1">
                <a:solidFill>
                  <a:schemeClr val="tx1"/>
                </a:solidFill>
                <a:effectLst/>
                <a:latin typeface="+mn-lt"/>
                <a:ea typeface="+mn-ea"/>
                <a:cs typeface="+mn-cs"/>
              </a:rPr>
              <a:t>bycicle</a:t>
            </a:r>
            <a:r>
              <a:rPr lang="en-GB" sz="1200" b="0" i="0" kern="1200" dirty="0">
                <a:solidFill>
                  <a:schemeClr val="tx1"/>
                </a:solidFill>
                <a:effectLst/>
                <a:latin typeface="+mn-lt"/>
                <a:ea typeface="+mn-ea"/>
                <a:cs typeface="+mn-cs"/>
              </a:rPr>
              <a:t> for service</a:t>
            </a:r>
          </a:p>
          <a:p>
            <a:pPr marL="0" lvl="0" indent="0">
              <a:buFontTx/>
              <a:buNone/>
            </a:pPr>
            <a:r>
              <a:rPr lang="en-GB" sz="1200" b="0" i="0" kern="1200" dirty="0">
                <a:solidFill>
                  <a:schemeClr val="tx1"/>
                </a:solidFill>
                <a:effectLst/>
                <a:latin typeface="+mn-lt"/>
                <a:ea typeface="+mn-ea"/>
                <a:cs typeface="+mn-cs"/>
              </a:rPr>
              <a:t>Before the load balancing improvement the success rate was 99.9995% (25 billion requests, 120K failed) 5 nines</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After the load balancing improvements in 2019 the rate is 99.99999995 % (21 billion requests, 11 failed) 9 nines!</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marL="0" lvl="0" indent="0">
              <a:buFontTx/>
              <a:buNone/>
            </a:pPr>
            <a:endParaRPr lang="en-GB" sz="1200" b="0" i="0" kern="1200" dirty="0">
              <a:solidFill>
                <a:schemeClr val="tx1"/>
              </a:solidFill>
              <a:effectLst/>
              <a:latin typeface="+mn-lt"/>
              <a:ea typeface="+mn-ea"/>
              <a:cs typeface="+mn-cs"/>
            </a:endParaRPr>
          </a:p>
          <a:p>
            <a:pPr marL="0" lvl="0" indent="0">
              <a:buFontTx/>
              <a:buNone/>
            </a:pPr>
            <a:r>
              <a:rPr lang="en-US" dirty="0"/>
              <a:t>https://twitter.com/DanRosanova/status/1135943859307995143/photo/2</a:t>
            </a:r>
          </a:p>
          <a:p>
            <a:pPr marL="0" lvl="0" indent="0">
              <a:buFontTx/>
              <a:buNone/>
            </a:pPr>
            <a:endParaRPr lang="en-US" dirty="0"/>
          </a:p>
          <a:p>
            <a:pPr marL="0" lvl="0" indent="0">
              <a:buFontTx/>
              <a:buNone/>
            </a:pPr>
            <a:endParaRPr lang="en-US" dirty="0"/>
          </a:p>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171450" indent="-171450">
              <a:buFontTx/>
              <a:buChar char="-"/>
            </a:pPr>
            <a:endParaRPr lang="en-US" dirty="0"/>
          </a:p>
          <a:p>
            <a:pPr marL="0" lvl="0" indent="0">
              <a:buFontTx/>
              <a:buNone/>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ServiceBusProcessorOptions</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MaxAutoLockRenewalDuration</a:t>
            </a:r>
            <a:r>
              <a:rPr lang="en-CA" dirty="0"/>
              <a:t> (defaults to 5mins) </a:t>
            </a:r>
          </a:p>
          <a:p>
            <a:pPr marL="171450" indent="-171450">
              <a:buFontTx/>
              <a:buChar char="-"/>
            </a:pPr>
            <a:r>
              <a:rPr lang="en-CA" dirty="0" err="1"/>
              <a:t>PrefetchCount</a:t>
            </a:r>
            <a:endParaRPr lang="en-CA" dirty="0"/>
          </a:p>
          <a:p>
            <a:pPr marL="171450" indent="-171450">
              <a:buFontTx/>
              <a:buChar cha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23073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register an asynchronous event handler delegate</a:t>
            </a:r>
          </a:p>
        </p:txBody>
      </p:sp>
      <p:sp>
        <p:nvSpPr>
          <p:cNvPr id="4" name="Slide Number Placeholder 3"/>
          <p:cNvSpPr>
            <a:spLocks noGrp="1"/>
          </p:cNvSpPr>
          <p:nvPr>
            <p:ph type="sldNum" sz="quarter" idx="5"/>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8888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required to register an asynchronous error delegate. Otherwise the client will throw.</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285385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possible to pass a cancellation token to the start and stop methods. Be aware though that the </a:t>
            </a:r>
            <a:r>
              <a:rPr lang="en-US" dirty="0" err="1"/>
              <a:t>CancellationToken</a:t>
            </a:r>
            <a:r>
              <a:rPr lang="en-US" dirty="0"/>
              <a:t> might not be respected when stopping due to underlying restrictions of the </a:t>
            </a:r>
            <a:r>
              <a:rPr lang="en-US" dirty="0" err="1"/>
              <a:t>Microsot</a:t>
            </a:r>
            <a:r>
              <a:rPr lang="en-US" dirty="0"/>
              <a:t> AMQP client (this will be worked on in the near future)</a:t>
            </a:r>
          </a:p>
          <a:p>
            <a:endParaRPr lang="en-US" dirty="0"/>
          </a:p>
          <a:p>
            <a:r>
              <a:rPr lang="en-CA" dirty="0"/>
              <a:t>What’s the right way? If you need to process incoming messages one by one and don’t want to build message pump logic, </a:t>
            </a:r>
            <a:r>
              <a:rPr lang="en-CA" dirty="0" err="1"/>
              <a:t>ServiceBusProcessor</a:t>
            </a:r>
            <a:r>
              <a:rPr lang="en-CA" dirty="0"/>
              <a:t> is a good option.</a:t>
            </a:r>
          </a:p>
          <a:p>
            <a:r>
              <a:rPr lang="en-CA" dirty="0"/>
              <a:t>If batching is important, manual receive might be a better option.</a:t>
            </a:r>
          </a:p>
          <a:p>
            <a:endParaRPr lang="en-US" dirty="0"/>
          </a:p>
          <a:p>
            <a:r>
              <a:rPr lang="en-US" dirty="0"/>
              <a:t>Let’s see it in action</a:t>
            </a:r>
          </a:p>
        </p:txBody>
      </p:sp>
      <p:sp>
        <p:nvSpPr>
          <p:cNvPr id="4" name="Slide Number Placeholder 3"/>
          <p:cNvSpPr>
            <a:spLocks noGrp="1"/>
          </p:cNvSpPr>
          <p:nvPr>
            <p:ph type="sldNum" sz="quarter" idx="5"/>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161582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Exception case</a:t>
            </a:r>
          </a:p>
          <a:p>
            <a:r>
              <a:rPr lang="de-CH" dirty="0"/>
              <a:t>The message is retried multiple times until the MaxDeliveryCount is received. Messages are retried immediately. There is no exponential backoff. For delayed retries things need to be manually coded.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00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Next up we are going to talk about connections that enable sending and receiving messages from Azure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a:p>
            <a:endParaRPr lang="en-CA" b="1" dirty="0"/>
          </a:p>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CA" b="1" dirty="0"/>
          </a:p>
        </p:txBody>
      </p:sp>
      <p:sp>
        <p:nvSpPr>
          <p:cNvPr id="4" name="Slide Number Placeholder 3"/>
          <p:cNvSpPr>
            <a:spLocks noGrp="1"/>
          </p:cNvSpPr>
          <p:nvPr>
            <p:ph type="sldNum" sz="quarter" idx="10"/>
          </p:nvPr>
        </p:nvSpPr>
        <p:spPr/>
        <p:txBody>
          <a:bodyPr/>
          <a:lstStyle/>
          <a:p>
            <a:fld id="{8DF7B682-A23C-4AC9-A63F-72C4BE33EF59}" type="slidenum">
              <a:rPr lang="en-CA" smtClean="0"/>
              <a:t>27</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order</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587599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Scheduling allows us to send messages into the future. This is a very powerful concept to implement things like delayed retries with exponential backoff or even better business domain related things like invoice reminders, buyers remorse etc.</a:t>
            </a:r>
          </a:p>
        </p:txBody>
      </p:sp>
      <p:sp>
        <p:nvSpPr>
          <p:cNvPr id="4" name="Slide Number Placeholder 3"/>
          <p:cNvSpPr>
            <a:spLocks noGrp="1"/>
          </p:cNvSpPr>
          <p:nvPr>
            <p:ph type="sldNum" sz="quarter" idx="5"/>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scheduled are reliably stored in the input queue but not visible for consumption</a:t>
            </a:r>
          </a:p>
          <a:p>
            <a:r>
              <a:rPr lang="en-US" dirty="0"/>
              <a:t>As such they do not belong to the active messages when queried for during runtime.</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15670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 represents a unit of isolation and belongs to a tier</a:t>
            </a:r>
          </a:p>
          <a:p>
            <a:r>
              <a:rPr lang="en-US" dirty="0"/>
              <a:t>The following tiers are available</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1232598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sequence id it is possible to cancel a previously scheduled message</a:t>
            </a:r>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795101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a:p>
            <a:r>
              <a:rPr lang="en-US" dirty="0"/>
              <a:t>This is especially handy for information that only has a short validity period. As such when the expiry kicks in the messages will not even actively use consumption time at the receivers but immediately be discarded by Azure Service Bus itself.</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Expired messages are only purged when there is at least one active receiver pulling from the main queue or subscription, that behavior is by design</a:t>
            </a:r>
          </a:p>
          <a:p>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22222"/>
                </a:solidFill>
                <a:effectLst/>
                <a:latin typeface="Consolas" panose="020B0609020204030204" pitchFamily="49" charset="0"/>
              </a:rPr>
              <a:t>    </a:t>
            </a:r>
            <a:r>
              <a:rPr lang="en-US" b="0" dirty="0">
                <a:solidFill>
                  <a:srgbClr val="008000"/>
                </a:solidFill>
                <a:effectLst/>
                <a:latin typeface="Consolas" panose="020B0609020204030204" pitchFamily="49" charset="0"/>
              </a:rPr>
              <a:t>// if not set the default time to live on the queue counts</a:t>
            </a: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809298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boring demo ever ™</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2482390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But where is the message when it was expired</a:t>
            </a:r>
          </a:p>
          <a:p>
            <a:r>
              <a:rPr lang="de-CH" dirty="0"/>
              <a:t>Let’s check with Service Bus Explorer</a:t>
            </a:r>
          </a:p>
        </p:txBody>
      </p:sp>
      <p:sp>
        <p:nvSpPr>
          <p:cNvPr id="4" name="Foliennummernplatzhalt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sz="1200" b="0" dirty="0" err="1">
                <a:solidFill>
                  <a:srgbClr val="267F99"/>
                </a:solidFill>
                <a:effectLst/>
                <a:latin typeface="Consolas" panose="020B0609020204030204" pitchFamily="49" charset="0"/>
              </a:rPr>
              <a:t>CreateQueueOptions</a:t>
            </a:r>
            <a:r>
              <a:rPr lang="en-US" dirty="0" err="1"/>
              <a:t>.DeadLetteringOnMessageExpiration</a:t>
            </a:r>
            <a:r>
              <a:rPr lang="en-US" dirty="0"/>
              <a:t> or </a:t>
            </a:r>
            <a:r>
              <a:rPr lang="en-US" dirty="0" err="1"/>
              <a:t>CreateSubscriptionOptions.DeadLetteringOnMessageExpiration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CreateSubscriptionOptions.DeadLetteringOnFilterEvaluationExceptions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 (maybe you remember the </a:t>
            </a:r>
            <a:r>
              <a:rPr lang="en-US" dirty="0" err="1"/>
              <a:t>SubQueue</a:t>
            </a:r>
            <a:r>
              <a:rPr lang="en-US" dirty="0"/>
              <a:t> </a:t>
            </a:r>
            <a:r>
              <a:rPr lang="en-US" dirty="0" err="1"/>
              <a:t>enum</a:t>
            </a:r>
            <a:r>
              <a:rPr lang="en-US" dirty="0"/>
              <a:t> I showed in the beginning)</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counter in the middle represents the </a:t>
            </a:r>
            <a:r>
              <a:rPr lang="en-US" dirty="0" err="1"/>
              <a:t>deadletter</a:t>
            </a:r>
            <a:r>
              <a:rPr lang="en-US" dirty="0"/>
              <a:t> count</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3533643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Forwarding is a concept that allows entities to be connected together and act as forwarding entities, so themselves are not really managing messages anymore but forward all messages under certain conditions to the next entity.</a:t>
            </a:r>
          </a:p>
          <a:p>
            <a:endParaRPr lang="en-US" dirty="0"/>
          </a:p>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send a message to hop4</a:t>
            </a:r>
          </a:p>
        </p:txBody>
      </p:sp>
      <p:sp>
        <p:nvSpPr>
          <p:cNvPr id="4" name="Slide Number Placeholder 3"/>
          <p:cNvSpPr>
            <a:spLocks noGrp="1"/>
          </p:cNvSpPr>
          <p:nvPr>
            <p:ph type="sldNum" sz="quarter" idx="5"/>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244197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9.81 USD per 13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r>
              <a:rPr lang="en-US" dirty="0"/>
              <a:t>Small charges after first 1k connections a month</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 per messaging unit</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p>
          <a:p>
            <a:pPr marL="171450" indent="-171450">
              <a:buFontTx/>
              <a:buChar char="-"/>
            </a:pPr>
            <a:r>
              <a:rPr lang="en-US" dirty="0"/>
              <a:t>Connections included</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3659384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message was successfully consumed</a:t>
            </a:r>
          </a:p>
          <a:p>
            <a:r>
              <a:rPr lang="en-US" dirty="0"/>
              <a:t>Let’s setup forwarding from Hop0 to Hop</a:t>
            </a:r>
          </a:p>
        </p:txBody>
      </p:sp>
      <p:sp>
        <p:nvSpPr>
          <p:cNvPr id="4" name="Slide Number Placeholder 3"/>
          <p:cNvSpPr>
            <a:spLocks noGrp="1"/>
          </p:cNvSpPr>
          <p:nvPr>
            <p:ph type="sldNum" sz="quarter" idx="5"/>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1706953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no longer possible to receive messages from Hop0 since it has become a forwarding only entity</a:t>
            </a:r>
          </a:p>
        </p:txBody>
      </p:sp>
      <p:sp>
        <p:nvSpPr>
          <p:cNvPr id="4" name="Slide Number Placeholder 3"/>
          <p:cNvSpPr>
            <a:spLocks noGrp="1"/>
          </p:cNvSpPr>
          <p:nvPr>
            <p:ph type="sldNum" sz="quarter" idx="5"/>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3857903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message now landed in the DLQ of Hop 0 because it has reached the maximum amount of hops a message is allowed to travel, remember that number is 4 hops. Fun fact, we built for </a:t>
            </a:r>
            <a:r>
              <a:rPr lang="en-US" dirty="0" err="1"/>
              <a:t>NServiceBus</a:t>
            </a:r>
            <a:r>
              <a:rPr lang="en-US" dirty="0"/>
              <a:t> a topology that allowed existing customers to seamlessly migrate from a previously topology to a forwarding enabled topology (which I explain in more depth later) and we relied on the max hop count being four but it turned out Azure Service Bus had a bug in the implementation (not in the client, in the service) and the team ended up rolling out a global wide change over Christmas period for us :D (thanks to Sean Feldman’s magical arm twisting capabilities ;))</a:t>
            </a:r>
          </a:p>
        </p:txBody>
      </p:sp>
      <p:sp>
        <p:nvSpPr>
          <p:cNvPr id="4" name="Slide Number Placeholder 3"/>
          <p:cNvSpPr>
            <a:spLocks noGrp="1"/>
          </p:cNvSpPr>
          <p:nvPr>
            <p:ph type="sldNum" sz="quarter" idx="5"/>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418342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Subject,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tease my polish colleagues I’m going to degrade swiss francs to Zloty (guess which is the more powerful currency ;) )</a:t>
            </a:r>
          </a:p>
          <a:p>
            <a:endParaRPr lang="en-US" dirty="0"/>
          </a:p>
          <a:p>
            <a:r>
              <a:rPr lang="en-US" dirty="0"/>
              <a:t>(Swiss national bank decoupled in 2015 the swiss franc from the euro which creates a huge currency market disaster, some polish people had deposited saving in Swiss banks in swiss francs…). Now a few years later we can laugh about this but at time that wasn’t fun. I was actually also affected. On one day I lost 30% of my yearly income due to the CHF to USD drop, just like that. </a:t>
            </a:r>
          </a:p>
        </p:txBody>
      </p:sp>
      <p:sp>
        <p:nvSpPr>
          <p:cNvPr id="4" name="Slide Number Placeholder 3"/>
          <p:cNvSpPr>
            <a:spLocks noGrp="1"/>
          </p:cNvSpPr>
          <p:nvPr>
            <p:ph type="sldNum" sz="quarter" idx="5"/>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2040186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check the </a:t>
            </a:r>
            <a:r>
              <a:rPr lang="en-US" dirty="0" err="1"/>
              <a:t>alwaysInRush</a:t>
            </a:r>
            <a:r>
              <a:rPr lang="en-US" dirty="0"/>
              <a:t> label</a:t>
            </a:r>
          </a:p>
        </p:txBody>
      </p:sp>
      <p:sp>
        <p:nvSpPr>
          <p:cNvPr id="4" name="Slide Number Placeholder 3"/>
          <p:cNvSpPr>
            <a:spLocks noGrp="1"/>
          </p:cNvSpPr>
          <p:nvPr>
            <p:ph type="sldNum" sz="quarter" idx="5"/>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2449767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NServiceBus</a:t>
            </a:r>
            <a:r>
              <a:rPr lang="en-US" dirty="0"/>
              <a:t> uses SQL Rules to match the enclosed message type with a like SQL filter</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297345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want to write .NET Code again Azure Service Bus we need to pull in the SDK via </a:t>
            </a:r>
            <a:r>
              <a:rPr lang="en-CA" dirty="0" err="1"/>
              <a:t>nuget</a:t>
            </a:r>
            <a:r>
              <a:rPr lang="en-CA" dirty="0"/>
              <a:t>. Let’s do that</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see how we can combine Topics, Rules and Subscriptions together with forwarding.</a:t>
            </a:r>
          </a:p>
        </p:txBody>
      </p:sp>
      <p:sp>
        <p:nvSpPr>
          <p:cNvPr id="4" name="Slide Number Placeholder 3"/>
          <p:cNvSpPr>
            <a:spLocks noGrp="1"/>
          </p:cNvSpPr>
          <p:nvPr>
            <p:ph type="sldNum" sz="quarter" idx="5"/>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So instead of receiving on every subscription we manage (and even if it is just one) we can configure forwarding on the subscriptions to forward messages into the input queue. While we pay an operation per forwarding in total this approach is still better because we have less moving parts to manage. For example with the subscriptions being virtual queues we would need to have an active receiver on every subscription and on the input queue plus manage the quotas, deadletter queues etc.</a:t>
            </a:r>
          </a:p>
        </p:txBody>
      </p:sp>
      <p:sp>
        <p:nvSpPr>
          <p:cNvPr id="4" name="Foliennummernplatzhalter 3"/>
          <p:cNvSpPr>
            <a:spLocks noGrp="1"/>
          </p:cNvSpPr>
          <p:nvPr>
            <p:ph type="sldNum" sz="quarter" idx="5"/>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with a slight twist</a:t>
            </a:r>
          </a:p>
        </p:txBody>
      </p:sp>
      <p:sp>
        <p:nvSpPr>
          <p:cNvPr id="4" name="Slide Number Placeholder 3"/>
          <p:cNvSpPr>
            <a:spLocks noGrp="1"/>
          </p:cNvSpPr>
          <p:nvPr>
            <p:ph type="sldNum" sz="quarter" idx="5"/>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2907880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run this. Very unspectacular. Things just arrive in the input queue :D</a:t>
            </a:r>
          </a:p>
          <a:p>
            <a:endParaRPr lang="en-US" dirty="0"/>
          </a:p>
          <a:p>
            <a:r>
              <a:rPr lang="en-US" dirty="0"/>
              <a:t>Let’s see how it looks like with the Service Bus Explorer</a:t>
            </a:r>
          </a:p>
        </p:txBody>
      </p:sp>
      <p:sp>
        <p:nvSpPr>
          <p:cNvPr id="4" name="Slide Number Placeholder 3"/>
          <p:cNvSpPr>
            <a:spLocks noGrp="1"/>
          </p:cNvSpPr>
          <p:nvPr>
            <p:ph type="sldNum" sz="quarter" idx="5"/>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4213961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subscriptions are empty and all the messages arrived in the input queue</a:t>
            </a:r>
          </a:p>
          <a:p>
            <a:endParaRPr lang="en-US" dirty="0"/>
          </a:p>
          <a:p>
            <a:r>
              <a:rPr lang="en-US" dirty="0"/>
              <a:t>Let’s have a quick look at the messages and see if the rule actions got still applied</a:t>
            </a:r>
          </a:p>
        </p:txBody>
      </p:sp>
      <p:sp>
        <p:nvSpPr>
          <p:cNvPr id="4" name="Slide Number Placeholder 3"/>
          <p:cNvSpPr>
            <a:spLocks noGrp="1"/>
          </p:cNvSpPr>
          <p:nvPr>
            <p:ph type="sldNum" sz="quarter" idx="5"/>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1542457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even my silly currency conversion still works</a:t>
            </a:r>
          </a:p>
        </p:txBody>
      </p:sp>
      <p:sp>
        <p:nvSpPr>
          <p:cNvPr id="4" name="Slide Number Placeholder 3"/>
          <p:cNvSpPr>
            <a:spLocks noGrp="1"/>
          </p:cNvSpPr>
          <p:nvPr>
            <p:ph type="sldNum" sz="quarter" idx="5"/>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3331975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simply wrap the Send operations within a transaction scope that has the async flow option enabled. The send operations will automatically enlist in that transaction scope.</a:t>
            </a:r>
          </a:p>
        </p:txBody>
      </p:sp>
      <p:sp>
        <p:nvSpPr>
          <p:cNvPr id="4" name="Slide Number Placeholder 3"/>
          <p:cNvSpPr>
            <a:spLocks noGrp="1"/>
          </p:cNvSpPr>
          <p:nvPr>
            <p:ph type="sldNum" sz="quarter" idx="5"/>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1213089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it’s that one, scroll down</a:t>
            </a:r>
          </a:p>
          <a:p>
            <a:r>
              <a:rPr lang="en-US" dirty="0"/>
              <a:t>Even further</a:t>
            </a:r>
          </a:p>
          <a:p>
            <a:r>
              <a:rPr lang="en-US" dirty="0"/>
              <a:t>Oh there it is!</a:t>
            </a:r>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76458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first two send operations nothing is visible in the destination queue. Only after the transaction is completed things become visible</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3809762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Batching is a latency optimization technique and not a cost optimization technique</a:t>
            </a:r>
          </a:p>
          <a:p>
            <a:endParaRPr lang="en-US" dirty="0"/>
          </a:p>
          <a:p>
            <a:r>
              <a:rPr lang="en-US" dirty="0"/>
              <a:t>Let’s have a look what the latency to some of my closest datacenters is</a:t>
            </a:r>
          </a:p>
        </p:txBody>
      </p:sp>
      <p:sp>
        <p:nvSpPr>
          <p:cNvPr id="4" name="Slide Number Placeholder 3"/>
          <p:cNvSpPr>
            <a:spLocks noGrp="1"/>
          </p:cNvSpPr>
          <p:nvPr>
            <p:ph type="sldNum" sz="quarter" idx="5"/>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a:t>
            </a:r>
            <a:r>
              <a:rPr lang="en-US" dirty="0" err="1"/>
              <a:t>ms</a:t>
            </a:r>
            <a:r>
              <a:rPr lang="en-US" dirty="0"/>
              <a:t> average (although in real life averages are meaningless)</a:t>
            </a:r>
          </a:p>
          <a:p>
            <a:r>
              <a:rPr lang="en-US" dirty="0"/>
              <a:t>So effectively for every send takes 20 </a:t>
            </a:r>
            <a:r>
              <a:rPr lang="en-US" dirty="0" err="1"/>
              <a:t>ms.</a:t>
            </a:r>
            <a:r>
              <a:rPr lang="en-US" dirty="0"/>
              <a:t> When sending 10 messages it would take us 200 </a:t>
            </a:r>
            <a:r>
              <a:rPr lang="en-US" dirty="0" err="1"/>
              <a:t>ms.</a:t>
            </a:r>
            <a:endParaRPr lang="en-US" dirty="0"/>
          </a:p>
          <a:p>
            <a:endParaRPr lang="en-US" dirty="0"/>
          </a:p>
          <a:p>
            <a:r>
              <a:rPr lang="en-US" dirty="0"/>
              <a:t>With batching we can send 10 messages with one call (although that one has slightly more data in it)</a:t>
            </a:r>
          </a:p>
          <a:p>
            <a:r>
              <a:rPr lang="en-US" dirty="0"/>
              <a:t>Let’s see how that works</a:t>
            </a:r>
          </a:p>
        </p:txBody>
      </p:sp>
      <p:sp>
        <p:nvSpPr>
          <p:cNvPr id="4" name="Slide Number Placeholder 3"/>
          <p:cNvSpPr>
            <a:spLocks noGrp="1"/>
          </p:cNvSpPr>
          <p:nvPr>
            <p:ph type="sldNum" sz="quarter" idx="5"/>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36295962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restrictions though</a:t>
            </a:r>
          </a:p>
        </p:txBody>
      </p:sp>
      <p:sp>
        <p:nvSpPr>
          <p:cNvPr id="4" name="Slide Number Placeholder 3"/>
          <p:cNvSpPr>
            <a:spLocks noGrp="1"/>
          </p:cNvSpPr>
          <p:nvPr>
            <p:ph type="sldNum" sz="quarter" idx="5"/>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3974539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batch size cannot exceed the maximum allowed message size on the tier</a:t>
            </a:r>
          </a:p>
          <a:p>
            <a:r>
              <a:rPr lang="en-US" dirty="0"/>
              <a:t>You cannot have more than 100 messages in an atomic batch (when using the atomic send approach I showed earlier)</a:t>
            </a:r>
          </a:p>
          <a:p>
            <a:r>
              <a:rPr lang="en-US" dirty="0"/>
              <a:t>If you don’t want to guess anymore use the dedicated batch API</a:t>
            </a:r>
          </a:p>
        </p:txBody>
      </p:sp>
      <p:sp>
        <p:nvSpPr>
          <p:cNvPr id="4" name="Slide Number Placeholder 3"/>
          <p:cNvSpPr>
            <a:spLocks noGrp="1"/>
          </p:cNvSpPr>
          <p:nvPr>
            <p:ph type="sldNum" sz="quarter" idx="5"/>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1502248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4500 is deliberate. That is the total amount of messages you can send right now on the standard tier per batch even if the total message size is below the max message size. I’ve raised an issue about it and the team is discussing how to improve this situation in the SDK with information sent by the service bus itself. Stay tuned</a:t>
            </a:r>
          </a:p>
        </p:txBody>
      </p:sp>
      <p:sp>
        <p:nvSpPr>
          <p:cNvPr id="4" name="Slide Number Placeholder 3"/>
          <p:cNvSpPr>
            <a:spLocks noGrp="1"/>
          </p:cNvSpPr>
          <p:nvPr>
            <p:ph type="sldNum" sz="quarter" idx="5"/>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41014588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 caveat the new SDK doesn’t support plugins yet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 and who knows maybe the premium tier will one day allow even bigger messages ;)</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with a </a:t>
            </a:r>
            <a:r>
              <a:rPr lang="en-US" dirty="0" err="1"/>
              <a:t>SendVia</a:t>
            </a:r>
            <a:r>
              <a:rPr lang="en-US" dirty="0"/>
              <a:t> header and a </a:t>
            </a:r>
            <a:r>
              <a:rPr lang="en-US" dirty="0" err="1"/>
              <a:t>TransactionScope</a:t>
            </a:r>
            <a:r>
              <a:rPr lang="en-US" dirty="0"/>
              <a:t> that only SDK operations are allowed to </a:t>
            </a:r>
            <a:r>
              <a:rPr lang="en-US" dirty="0" err="1"/>
              <a:t>enlisten</a:t>
            </a:r>
            <a:r>
              <a:rPr lang="en-US" dirty="0"/>
              <a:t> to (volatile </a:t>
            </a:r>
            <a:r>
              <a:rPr lang="en-US" dirty="0" err="1"/>
              <a:t>enlistement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Transport support enlisting outgoing operations in the current receive transaction. This prevents messages being sent to downstream endpoints during retries.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 has the same consistency guarantees as the </a:t>
            </a:r>
            <a:r>
              <a:rPr lang="en-US" i="1" dirty="0" err="1"/>
              <a:t>PeekLock</a:t>
            </a:r>
            <a:r>
              <a:rPr lang="en-US" dirty="0"/>
              <a:t> mode, but additionally it prevents occurrence of </a:t>
            </a:r>
            <a:r>
              <a:rPr lang="en-US" i="1" dirty="0"/>
              <a:t>ghost messages</a:t>
            </a:r>
            <a:r>
              <a:rPr lang="en-US" dirty="0"/>
              <a:t> since all outgoing operations are atomic with the ongoing receive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First send </a:t>
            </a:r>
            <a:r>
              <a:rPr lang="de-CH" dirty="0" err="1"/>
              <a:t>messages</a:t>
            </a:r>
            <a:r>
              <a:rPr lang="de-CH" dirty="0"/>
              <a:t> </a:t>
            </a:r>
            <a:r>
              <a:rPr lang="de-CH" dirty="0" err="1"/>
              <a:t>within</a:t>
            </a:r>
            <a:r>
              <a:rPr lang="de-CH" dirty="0"/>
              <a:t> </a:t>
            </a:r>
            <a:r>
              <a:rPr lang="de-CH" dirty="0" err="1"/>
              <a:t>receive</a:t>
            </a:r>
            <a:r>
              <a:rPr lang="de-CH" dirty="0"/>
              <a:t> </a:t>
            </a:r>
            <a:r>
              <a:rPr lang="de-CH" dirty="0" err="1"/>
              <a:t>without</a:t>
            </a:r>
            <a:r>
              <a:rPr lang="de-CH" dirty="0"/>
              <a:t> TX </a:t>
            </a:r>
            <a:r>
              <a:rPr lang="de-CH" dirty="0" err="1"/>
              <a:t>Scope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4014286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are multiple clients available. The service is quite mature and the client libs went through several iterations from</a:t>
            </a:r>
          </a:p>
          <a:p>
            <a:endParaRPr lang="en-US" dirty="0"/>
          </a:p>
          <a:p>
            <a:r>
              <a:rPr lang="en-US" dirty="0" err="1"/>
              <a:t>WindowsAzure.ServiceBus</a:t>
            </a:r>
            <a:endParaRPr lang="en-US" dirty="0"/>
          </a:p>
          <a:p>
            <a:r>
              <a:rPr lang="en-US" dirty="0" err="1"/>
              <a:t>Microsoft.Azure.ServiceBus</a:t>
            </a:r>
            <a:endParaRPr lang="en-US" dirty="0"/>
          </a:p>
          <a:p>
            <a:endParaRPr lang="en-US" dirty="0"/>
          </a:p>
          <a:p>
            <a:r>
              <a:rPr lang="en-US" dirty="0"/>
              <a:t>And finally due to recent alignment efforts across all the Azure SDKs</a:t>
            </a:r>
          </a:p>
          <a:p>
            <a:endParaRPr lang="en-US" dirty="0"/>
          </a:p>
          <a:p>
            <a:r>
              <a:rPr lang="en-US" dirty="0" err="1"/>
              <a:t>Azure.Messaging.ServiceBus</a:t>
            </a:r>
            <a:endParaRPr lang="en-US" dirty="0"/>
          </a:p>
          <a:p>
            <a:endParaRPr lang="en-US" dirty="0"/>
          </a:p>
          <a:p>
            <a:r>
              <a:rPr lang="en-US" dirty="0"/>
              <a:t>Use that one. It’s great. And like the node ecosystem things won’t change for the next two weeks I’m sure ;)</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412018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a:t>
            </a:r>
            <a:r>
              <a:rPr lang="en-US"/>
              <a:t>when CreateSubscriptionOption.</a:t>
            </a:r>
            <a:r>
              <a:rPr lang="en-US" dirty="0"/>
              <a:t>DeadLetteringOnFilterEvaluationExceptions is set</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93</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98</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100</a:t>
            </a:fld>
            <a:endParaRPr lang="de-CH"/>
          </a:p>
        </p:txBody>
      </p:sp>
    </p:spTree>
    <p:extLst>
      <p:ext uri="{BB962C8B-B14F-4D97-AF65-F5344CB8AC3E}">
        <p14:creationId xmlns:p14="http://schemas.microsoft.com/office/powerpoint/2010/main" val="6798696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message ids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103</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Serverless360 –management, monitoring, and troubleshooting</a:t>
            </a:r>
          </a:p>
          <a:p>
            <a:r>
              <a:rPr lang="en-CA" dirty="0" err="1"/>
              <a:t>SBExplorer</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Aside from the predictable throughput and dedicated resources, there are some advanced features that are only available to the premium tier club members</a:t>
            </a:r>
          </a:p>
          <a:p>
            <a:endParaRPr lang="en-US" dirty="0"/>
          </a:p>
          <a:p>
            <a:r>
              <a:rPr lang="en-CA" dirty="0"/>
              <a:t>VNET support</a:t>
            </a:r>
          </a:p>
          <a:p>
            <a:r>
              <a:rPr lang="en-CA" dirty="0" err="1"/>
              <a:t>GeoDR</a:t>
            </a:r>
            <a:endParaRPr lang="en-CA" dirty="0"/>
          </a:p>
          <a:p>
            <a:r>
              <a:rPr lang="en-CA" dirty="0"/>
              <a:t>Azure Zones</a:t>
            </a:r>
          </a:p>
          <a:p>
            <a:r>
              <a:rPr lang="en-CA" dirty="0" err="1"/>
              <a:t>EventGrid</a:t>
            </a:r>
            <a:r>
              <a:rPr lang="en-CA" dirty="0"/>
              <a:t> integration</a:t>
            </a:r>
          </a:p>
          <a:p>
            <a:r>
              <a:rPr lang="en-CA" dirty="0"/>
              <a:t>Dedicated resources</a:t>
            </a:r>
          </a:p>
          <a:p>
            <a:r>
              <a:rPr lang="en-CA" dirty="0"/>
              <a:t>Predictable throughput</a:t>
            </a:r>
          </a:p>
          <a:p>
            <a:r>
              <a:rPr lang="en-CA" dirty="0"/>
              <a:t>1MB message size</a:t>
            </a:r>
          </a:p>
          <a:p>
            <a:endParaRPr lang="en-US" dirty="0"/>
          </a:p>
          <a:p>
            <a:r>
              <a:rPr lang="en-US" dirty="0"/>
              <a:t>Vs</a:t>
            </a:r>
          </a:p>
          <a:p>
            <a:endParaRPr lang="en-US" dirty="0"/>
          </a:p>
          <a:p>
            <a:r>
              <a:rPr lang="en-CA" dirty="0"/>
              <a:t>Lower budget requirement</a:t>
            </a:r>
          </a:p>
          <a:p>
            <a:r>
              <a:rPr lang="en-CA" dirty="0"/>
              <a:t>Multiple namespaces</a:t>
            </a:r>
          </a:p>
          <a:p>
            <a:r>
              <a:rPr lang="en-CA" dirty="0"/>
              <a:t>Decent message size</a:t>
            </a:r>
          </a:p>
          <a:p>
            <a:r>
              <a:rPr lang="en-CA" dirty="0"/>
              <a:t>Gets the job done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107</a:t>
            </a:fld>
            <a:endParaRPr lang="de-CH"/>
          </a:p>
        </p:txBody>
      </p:sp>
    </p:spTree>
    <p:extLst>
      <p:ext uri="{BB962C8B-B14F-4D97-AF65-F5344CB8AC3E}">
        <p14:creationId xmlns:p14="http://schemas.microsoft.com/office/powerpoint/2010/main" val="14128899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109</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110</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111</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bring some messages into the broker shall we.</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ServiceBusClient</a:t>
            </a:r>
            <a:r>
              <a:rPr lang="en-US" dirty="0"/>
              <a:t> is the center of gravity where things start</a:t>
            </a:r>
          </a:p>
          <a:p>
            <a:r>
              <a:rPr lang="en-US" dirty="0"/>
              <a:t>Using here new C# 8 await using syntax which is supported by the new client</a:t>
            </a:r>
          </a:p>
          <a:p>
            <a:r>
              <a:rPr lang="en-US" dirty="0"/>
              <a:t>Using here a connection string based approach for simplicity. Things like managed identity are also supported</a:t>
            </a:r>
          </a:p>
          <a:p>
            <a:r>
              <a:rPr lang="en-US" dirty="0" err="1"/>
              <a:t>ServiceBusMessage</a:t>
            </a:r>
            <a:r>
              <a:rPr lang="en-US" dirty="0"/>
              <a:t> accepts strings and other payload types. For high perf scenarios this SDK version also supports </a:t>
            </a:r>
            <a:r>
              <a:rPr lang="en-US" dirty="0" err="1"/>
              <a:t>ReadonlyMemory</a:t>
            </a:r>
            <a:r>
              <a:rPr lang="en-US" dirty="0"/>
              <a:t>&lt;byte&gt;</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17760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31.03.2021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31.03.2021</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31.03.2021</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31.03.2021</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31.03.2021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31.03.2021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31.03.2021</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4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46.png"/></Relationships>
</file>

<file path=ppt/slides/_rels/slide10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1001fonts.com/fake-receipt-font.html" TargetMode="External"/><Relationship Id="rId7"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4"/><Relationship Id="rId1" Type="http://schemas.openxmlformats.org/officeDocument/2006/relationships/video" Target="NULL"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1.png"/><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2.png"/><Relationship Id="rId4"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4.png"/><Relationship Id="rId4"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27.png"/><Relationship Id="rId4"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8.png"/><Relationship Id="rId4"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30.png"/><Relationship Id="rId4"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31.pn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32.png"/><Relationship Id="rId4" Type="http://schemas.openxmlformats.org/officeDocument/2006/relationships/notesSlide" Target="../notesSlides/notesSlide48.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33.png"/><Relationship Id="rId4" Type="http://schemas.openxmlformats.org/officeDocument/2006/relationships/notesSlide" Target="../notesSlides/notesSlide4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34.png"/><Relationship Id="rId4"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35.png"/><Relationship Id="rId4"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36.png"/><Relationship Id="rId4"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37.png"/><Relationship Id="rId4"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5" Type="http://schemas.openxmlformats.org/officeDocument/2006/relationships/image" Target="../media/image39.png"/><Relationship Id="rId4" Type="http://schemas.openxmlformats.org/officeDocument/2006/relationships/notesSlide" Target="../notesSlides/notesSlide6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4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41.png"/><Relationship Id="rId4" Type="http://schemas.openxmlformats.org/officeDocument/2006/relationships/notesSlide" Target="../notesSlides/notesSlide6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4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19AC8-0608-45AA-9628-2D5DE8BED1D4}"/>
              </a:ext>
            </a:extLst>
          </p:cNvPr>
          <p:cNvPicPr>
            <a:picLocks noChangeAspect="1"/>
          </p:cNvPicPr>
          <p:nvPr/>
        </p:nvPicPr>
        <p:blipFill rotWithShape="1">
          <a:blip r:embed="rId3"/>
          <a:srcRect l="6641" t="17392" r="76020" b="70276"/>
          <a:stretch/>
        </p:blipFill>
        <p:spPr>
          <a:xfrm>
            <a:off x="1801594" y="1317072"/>
            <a:ext cx="8588813" cy="4295756"/>
          </a:xfrm>
          <a:prstGeom prst="rect">
            <a:avLst/>
          </a:prstGeom>
        </p:spPr>
      </p:pic>
      <p:sp>
        <p:nvSpPr>
          <p:cNvPr id="6" name="Rectangle 5">
            <a:extLst>
              <a:ext uri="{FF2B5EF4-FFF2-40B4-BE49-F238E27FC236}">
                <a16:creationId xmlns:a16="http://schemas.microsoft.com/office/drawing/2014/main" id="{D4017A39-6A70-431E-833B-0F9F4344D0FF}"/>
              </a:ext>
            </a:extLst>
          </p:cNvPr>
          <p:cNvSpPr/>
          <p:nvPr/>
        </p:nvSpPr>
        <p:spPr>
          <a:xfrm>
            <a:off x="1535185" y="3967993"/>
            <a:ext cx="1493241" cy="171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AFB2A5-B0FA-4D42-8D7C-68CFAE05022B}"/>
              </a:ext>
            </a:extLst>
          </p:cNvPr>
          <p:cNvSpPr/>
          <p:nvPr/>
        </p:nvSpPr>
        <p:spPr>
          <a:xfrm>
            <a:off x="10261134" y="4221061"/>
            <a:ext cx="1493241" cy="171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051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C4790BC-80ED-4066-BEA4-FB94CE87E469}"/>
              </a:ext>
            </a:extLst>
          </p:cNvPr>
          <p:cNvGrpSpPr/>
          <p:nvPr/>
        </p:nvGrpSpPr>
        <p:grpSpPr>
          <a:xfrm>
            <a:off x="1785194" y="1074509"/>
            <a:ext cx="9428629" cy="4708981"/>
            <a:chOff x="1347044" y="697124"/>
            <a:chExt cx="9428629" cy="4708981"/>
          </a:xfrm>
        </p:grpSpPr>
        <p:sp>
          <p:nvSpPr>
            <p:cNvPr id="3" name="Rectangle 2">
              <a:extLst>
                <a:ext uri="{FF2B5EF4-FFF2-40B4-BE49-F238E27FC236}">
                  <a16:creationId xmlns:a16="http://schemas.microsoft.com/office/drawing/2014/main" id="{8C92D2CB-C4D1-4ACE-B8DF-FAC0D66A54FD}"/>
                </a:ext>
              </a:extLst>
            </p:cNvPr>
            <p:cNvSpPr/>
            <p:nvPr/>
          </p:nvSpPr>
          <p:spPr>
            <a:xfrm>
              <a:off x="1416327" y="1366631"/>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8D781F-BE63-45BA-A337-5659E8760AA7}"/>
                </a:ext>
              </a:extLst>
            </p:cNvPr>
            <p:cNvSpPr/>
            <p:nvPr/>
          </p:nvSpPr>
          <p:spPr>
            <a:xfrm>
              <a:off x="1416327" y="167828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7D86844-B191-4A73-8760-C4AF13741EDA}"/>
                </a:ext>
              </a:extLst>
            </p:cNvPr>
            <p:cNvSpPr/>
            <p:nvPr/>
          </p:nvSpPr>
          <p:spPr>
            <a:xfrm>
              <a:off x="1416327" y="1989935"/>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FE09-90D2-4FF9-8288-96333F45F4CE}"/>
                </a:ext>
              </a:extLst>
            </p:cNvPr>
            <p:cNvSpPr/>
            <p:nvPr/>
          </p:nvSpPr>
          <p:spPr>
            <a:xfrm>
              <a:off x="1416327" y="4171499"/>
              <a:ext cx="362778" cy="253448"/>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7B043-679E-4883-ACC9-E1DFF19633F0}"/>
                </a:ext>
              </a:extLst>
            </p:cNvPr>
            <p:cNvSpPr/>
            <p:nvPr/>
          </p:nvSpPr>
          <p:spPr>
            <a:xfrm>
              <a:off x="1416327" y="230158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E3DF8-C3C6-494C-A1F1-668D436DFD49}"/>
                </a:ext>
              </a:extLst>
            </p:cNvPr>
            <p:cNvSpPr/>
            <p:nvPr/>
          </p:nvSpPr>
          <p:spPr>
            <a:xfrm>
              <a:off x="1416327" y="2613239"/>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B405E4-E0E3-490A-B825-38448639F3C8}"/>
                </a:ext>
              </a:extLst>
            </p:cNvPr>
            <p:cNvSpPr/>
            <p:nvPr/>
          </p:nvSpPr>
          <p:spPr>
            <a:xfrm>
              <a:off x="1416327" y="292489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1325D4-9E94-4873-8C33-4468A1034981}"/>
                </a:ext>
              </a:extLst>
            </p:cNvPr>
            <p:cNvSpPr/>
            <p:nvPr/>
          </p:nvSpPr>
          <p:spPr>
            <a:xfrm>
              <a:off x="1416327" y="323654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EFEF94-19D9-49DB-B593-D01CBE6DBBC1}"/>
                </a:ext>
              </a:extLst>
            </p:cNvPr>
            <p:cNvSpPr/>
            <p:nvPr/>
          </p:nvSpPr>
          <p:spPr>
            <a:xfrm>
              <a:off x="1416327" y="3548195"/>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B54B37-F375-4569-8E45-CE689349BC3F}"/>
                </a:ext>
              </a:extLst>
            </p:cNvPr>
            <p:cNvSpPr/>
            <p:nvPr/>
          </p:nvSpPr>
          <p:spPr>
            <a:xfrm>
              <a:off x="1416327" y="385984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F7244A-36F4-4550-A6B7-EA19541646B6}"/>
                </a:ext>
              </a:extLst>
            </p:cNvPr>
            <p:cNvSpPr/>
            <p:nvPr/>
          </p:nvSpPr>
          <p:spPr>
            <a:xfrm>
              <a:off x="1416327" y="448315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5E2CBA-DB1E-4EBC-A068-E8827DF56401}"/>
                </a:ext>
              </a:extLst>
            </p:cNvPr>
            <p:cNvSpPr/>
            <p:nvPr/>
          </p:nvSpPr>
          <p:spPr>
            <a:xfrm>
              <a:off x="1416327" y="4794802"/>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B711841-B847-414B-87D1-B4B4C4B9C36E}"/>
                </a:ext>
              </a:extLst>
            </p:cNvPr>
            <p:cNvSpPr txBox="1"/>
            <p:nvPr/>
          </p:nvSpPr>
          <p:spPr>
            <a:xfrm>
              <a:off x="1347044" y="697124"/>
              <a:ext cx="9428629" cy="4708981"/>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messages</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List</a:t>
              </a:r>
              <a:r>
                <a:rPr lang="en-US" sz="2000" b="0" dirty="0">
                  <a:solidFill>
                    <a:srgbClr val="222222"/>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4"</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"Purple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"Purple"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4"</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spTree>
    <p:extLst>
      <p:ext uri="{BB962C8B-B14F-4D97-AF65-F5344CB8AC3E}">
        <p14:creationId xmlns:p14="http://schemas.microsoft.com/office/powerpoint/2010/main" val="39467104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13EBA-6951-4EE2-ABD7-560882843706}"/>
              </a:ext>
            </a:extLst>
          </p:cNvPr>
          <p:cNvSpPr txBox="1"/>
          <p:nvPr/>
        </p:nvSpPr>
        <p:spPr>
          <a:xfrm>
            <a:off x="457201" y="751344"/>
            <a:ext cx="11887200" cy="5355312"/>
          </a:xfrm>
          <a:prstGeom prst="rect">
            <a:avLst/>
          </a:prstGeom>
          <a:noFill/>
        </p:spPr>
        <p:txBody>
          <a:bodyPr wrap="square">
            <a:spAutoFit/>
          </a:bodyPr>
          <a:lstStyle/>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receiver</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serviceBusClient</a:t>
            </a:r>
            <a:endParaRPr lang="en-US" b="0" dirty="0">
              <a:solidFill>
                <a:srgbClr val="001080"/>
              </a:solidFill>
              <a:effectLst/>
              <a:latin typeface="Consolas" panose="020B0609020204030204" pitchFamily="49" charset="0"/>
            </a:endParaRPr>
          </a:p>
          <a:p>
            <a:r>
              <a:rPr lang="en-US" dirty="0">
                <a:solidFill>
                  <a:srgbClr val="001080"/>
                </a:solidFill>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CreateSessionProcessor</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destination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ServiceBusSessionProcessorOptions</a:t>
            </a:r>
            <a:endParaRPr lang="en-US" b="0" dirty="0">
              <a:solidFill>
                <a:srgbClr val="000000"/>
              </a:solidFill>
              <a:effectLst/>
              <a:latin typeface="Consolas" panose="020B0609020204030204" pitchFamily="49" charset="0"/>
            </a:endParaRPr>
          </a:p>
          <a:p>
            <a:pPr lvl="2"/>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AutoCompleteMessages</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true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MaxConcurrentSessions</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MaxAutoLockRenewalDuration</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TimeSpan</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FromMinutes</a:t>
            </a:r>
            <a:r>
              <a:rPr lang="en-US" b="0" dirty="0">
                <a:solidFill>
                  <a:srgbClr val="222222"/>
                </a:solidFill>
                <a:effectLst/>
                <a:latin typeface="Consolas" panose="020B0609020204030204" pitchFamily="49" charset="0"/>
              </a:rPr>
              <a:t>(</a:t>
            </a:r>
            <a:r>
              <a:rPr lang="en-US" b="0" dirty="0">
                <a:solidFill>
                  <a:srgbClr val="098658"/>
                </a:solidFill>
                <a:effectLst/>
                <a:latin typeface="Consolas" panose="020B0609020204030204" pitchFamily="49" charset="0"/>
              </a:rPr>
              <a:t>10</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SessionIdleTimeout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TimeSpan</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FromSeconds</a:t>
            </a:r>
            <a:r>
              <a:rPr lang="en-US" b="0" dirty="0">
                <a:solidFill>
                  <a:srgbClr val="222222"/>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222222"/>
                </a:solidFill>
                <a:effectLst/>
                <a:latin typeface="Consolas" panose="020B0609020204030204" pitchFamily="49" charset="0"/>
              </a:rPr>
              <a:t>});</a:t>
            </a:r>
          </a:p>
          <a:p>
            <a:pPr lvl="2"/>
            <a:endParaRPr lang="en-US" b="0" dirty="0">
              <a:solidFill>
                <a:srgbClr val="000000"/>
              </a:solidFill>
              <a:effectLst/>
              <a:latin typeface="Consolas" panose="020B0609020204030204" pitchFamily="49" charset="0"/>
            </a:endParaRPr>
          </a:p>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$"Received message on session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SessionId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a:t>
            </a:r>
          </a:p>
          <a:p>
            <a:r>
              <a:rPr lang="en-US" dirty="0">
                <a:solidFill>
                  <a:srgbClr val="A31515"/>
                </a:solidFill>
                <a:latin typeface="Consolas" panose="020B0609020204030204" pitchFamily="49" charset="0"/>
              </a:rPr>
              <a:t>		</a:t>
            </a:r>
            <a:r>
              <a:rPr lang="en-US" b="0" dirty="0">
                <a:solidFill>
                  <a:srgbClr val="A31515"/>
                </a:solidFill>
                <a:effectLst/>
                <a:latin typeface="Consolas" panose="020B0609020204030204" pitchFamily="49" charset="0"/>
              </a:rPr>
              <a:t>with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MessageId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and content '</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Encoding</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UTF8</a:t>
            </a:r>
            <a:r>
              <a:rPr lang="en-US" b="0" dirty="0">
                <a:solidFill>
                  <a:srgbClr val="222222"/>
                </a:solidFill>
                <a:effectLst/>
                <a:latin typeface="Consolas" panose="020B0609020204030204" pitchFamily="49" charset="0"/>
              </a:rPr>
              <a:t>.</a:t>
            </a:r>
            <a:r>
              <a:rPr lang="en-US" b="0" dirty="0">
                <a:solidFill>
                  <a:srgbClr val="795E26"/>
                </a:solidFill>
                <a:effectLst/>
                <a:latin typeface="Consolas" panose="020B0609020204030204" pitchFamily="49" charset="0"/>
              </a:rPr>
              <a:t>GetString</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StartProcessingAsync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988892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essions_Part">
            <a:hlinkClick r:id="" action="ppaction://media"/>
            <a:extLst>
              <a:ext uri="{FF2B5EF4-FFF2-40B4-BE49-F238E27FC236}">
                <a16:creationId xmlns:a16="http://schemas.microsoft.com/office/drawing/2014/main" id="{7BED5338-4C70-4D33-B2B6-A1EAF6D338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7829"/>
            <a:ext cx="13611175" cy="7656286"/>
          </a:xfrm>
          <a:prstGeom prst="rect">
            <a:avLst/>
          </a:prstGeom>
        </p:spPr>
      </p:pic>
    </p:spTree>
    <p:extLst>
      <p:ext uri="{BB962C8B-B14F-4D97-AF65-F5344CB8AC3E}">
        <p14:creationId xmlns:p14="http://schemas.microsoft.com/office/powerpoint/2010/main" val="7158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569978-7F34-4260-A299-2270E7B568A7}"/>
              </a:ext>
            </a:extLst>
          </p:cNvPr>
          <p:cNvSpPr txBox="1"/>
          <p:nvPr/>
        </p:nvSpPr>
        <p:spPr>
          <a:xfrm>
            <a:off x="361950" y="2274838"/>
            <a:ext cx="11468100"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queueDescription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CreateQueueOptions</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RequiresDuplicateDetection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DuplicateDetectionHistoryTimeWindow</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20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queueDescription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80197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A4E9C1-13A0-4E96-95F8-6519FD9DB500}"/>
              </a:ext>
            </a:extLst>
          </p:cNvPr>
          <p:cNvSpPr txBox="1"/>
          <p:nvPr/>
        </p:nvSpPr>
        <p:spPr>
          <a:xfrm>
            <a:off x="381000" y="1351508"/>
            <a:ext cx="114300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content</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Encoding</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UTF8</a:t>
            </a:r>
            <a:r>
              <a:rPr lang="en-US" sz="2400" b="0" dirty="0">
                <a:solidFill>
                  <a:srgbClr val="222222"/>
                </a:solidFill>
                <a:effectLst/>
                <a:latin typeface="Consolas" panose="020B0609020204030204" pitchFamily="49" charset="0"/>
              </a:rPr>
              <a:t>.</a:t>
            </a:r>
            <a:r>
              <a:rPr lang="en-US" sz="2400" b="0" dirty="0">
                <a:solidFill>
                  <a:srgbClr val="795E26"/>
                </a:solidFill>
                <a:effectLst/>
                <a:latin typeface="Consolas" panose="020B0609020204030204" pitchFamily="49" charset="0"/>
              </a:rPr>
              <a:t>GetBytes</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"Message1Message1"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Guid</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ToString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List</a:t>
            </a:r>
            <a:r>
              <a:rPr lang="en-US" sz="2400" b="0" dirty="0">
                <a:solidFill>
                  <a:srgbClr val="222222"/>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SendMessagesAsync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663164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_Part">
            <a:hlinkClick r:id="" action="ppaction://media"/>
            <a:extLst>
              <a:ext uri="{FF2B5EF4-FFF2-40B4-BE49-F238E27FC236}">
                <a16:creationId xmlns:a16="http://schemas.microsoft.com/office/drawing/2014/main" id="{A88E4200-2FB4-4153-A2B8-10873C7BC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1"/>
            <a:ext cx="13582146" cy="7639957"/>
          </a:xfrm>
          <a:prstGeom prst="rect">
            <a:avLst/>
          </a:prstGeom>
        </p:spPr>
      </p:pic>
    </p:spTree>
    <p:extLst>
      <p:ext uri="{BB962C8B-B14F-4D97-AF65-F5344CB8AC3E}">
        <p14:creationId xmlns:p14="http://schemas.microsoft.com/office/powerpoint/2010/main" val="41578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3"/>
            <a:extLst>
              <a:ext uri="{FF2B5EF4-FFF2-40B4-BE49-F238E27FC236}">
                <a16:creationId xmlns:a16="http://schemas.microsoft.com/office/drawing/2014/main" id="{EF3F110D-9370-4AB6-B148-DCEE98426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8C31F-EC8D-435C-BB73-EDF59316478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9327" y="0"/>
            <a:ext cx="10653346" cy="6858000"/>
          </a:xfrm>
          <a:prstGeom prst="rect">
            <a:avLst/>
          </a:prstGeom>
        </p:spPr>
      </p:pic>
      <p:sp>
        <p:nvSpPr>
          <p:cNvPr id="5" name="Rectangle 4">
            <a:extLst>
              <a:ext uri="{FF2B5EF4-FFF2-40B4-BE49-F238E27FC236}">
                <a16:creationId xmlns:a16="http://schemas.microsoft.com/office/drawing/2014/main" id="{7BB20E23-FF81-41D0-A8E1-9DC8CC3F44AA}"/>
              </a:ext>
            </a:extLst>
          </p:cNvPr>
          <p:cNvSpPr/>
          <p:nvPr/>
        </p:nvSpPr>
        <p:spPr>
          <a:xfrm>
            <a:off x="1879141" y="2497976"/>
            <a:ext cx="8433719" cy="1862048"/>
          </a:xfrm>
          <a:prstGeom prst="rect">
            <a:avLst/>
          </a:prstGeom>
          <a:solidFill>
            <a:schemeClr val="bg1">
              <a:alpha val="95000"/>
            </a:schemeClr>
          </a:solidFill>
        </p:spPr>
        <p:txBody>
          <a:bodyPr wrap="none">
            <a:spAutoFit/>
          </a:bodyPr>
          <a:lstStyle/>
          <a:p>
            <a:r>
              <a:rPr lang="en-US" sz="7200" dirty="0">
                <a:solidFill>
                  <a:schemeClr val="tx2"/>
                </a:solidFill>
                <a:latin typeface="Yanone Kaffeesatz Regular" panose="02000000000000000000" pitchFamily="2" charset="0"/>
              </a:rPr>
              <a:t>go.particular.net/</a:t>
            </a:r>
            <a:r>
              <a:rPr lang="en-US" sz="11500" dirty="0">
                <a:solidFill>
                  <a:schemeClr val="accent4"/>
                </a:solidFill>
                <a:latin typeface="Yanone Kaffeesatz Regular" panose="02000000000000000000" pitchFamily="2" charset="0"/>
              </a:rPr>
              <a:t>sample</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434660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988672" y="1851645"/>
            <a:ext cx="1021465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Management</a:t>
            </a:r>
            <a:endParaRPr lang="de-CH" sz="2000" dirty="0"/>
          </a:p>
        </p:txBody>
      </p:sp>
    </p:spTree>
    <p:extLst>
      <p:ext uri="{BB962C8B-B14F-4D97-AF65-F5344CB8AC3E}">
        <p14:creationId xmlns:p14="http://schemas.microsoft.com/office/powerpoint/2010/main" val="424719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175A1-981E-4075-8339-A0FD6A220C57}"/>
              </a:ext>
            </a:extLst>
          </p:cNvPr>
          <p:cNvSpPr txBox="1"/>
          <p:nvPr/>
        </p:nvSpPr>
        <p:spPr>
          <a:xfrm>
            <a:off x="309563" y="2828836"/>
            <a:ext cx="11572875"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client</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dirty="0" err="1">
                <a:solidFill>
                  <a:srgbClr val="267F99"/>
                </a:solidFill>
                <a:latin typeface="Consolas" panose="020B0609020204030204" pitchFamily="49" charset="0"/>
              </a:rPr>
              <a:t>ServiceBusAdministrationClient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A2EA787-4350-4A8E-A7E8-90BD4C02D063}"/>
              </a:ext>
            </a:extLst>
          </p:cNvPr>
          <p:cNvSpPr txBox="1"/>
          <p:nvPr/>
        </p:nvSpPr>
        <p:spPr>
          <a:xfrm>
            <a:off x="190151" y="2967335"/>
            <a:ext cx="11811699"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0743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32B97-65E4-487D-B8EB-EB150EFF0039}"/>
              </a:ext>
            </a:extLst>
          </p:cNvPr>
          <p:cNvSpPr txBox="1"/>
          <p:nvPr/>
        </p:nvSpPr>
        <p:spPr>
          <a:xfrm>
            <a:off x="558800" y="982177"/>
            <a:ext cx="11074400" cy="5262979"/>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receiverOptions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ServiceBusReceiverOptions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ReceiveMode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ServiceBusReceiveMode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PeekLock</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PrefetchCount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SubQueue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SubQueue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None</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endParaRPr lang="en-US" sz="2400" b="0" dirty="0">
              <a:solidFill>
                <a:srgbClr val="001080"/>
              </a:solidFill>
              <a:effectLst/>
              <a:latin typeface="Consolas" panose="020B0609020204030204" pitchFamily="49" charset="0"/>
            </a:endParaRPr>
          </a:p>
          <a:p>
            <a:r>
              <a:rPr lang="en-US" sz="2400" dirty="0">
                <a:solidFill>
                  <a:srgbClr val="001080"/>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receiverOptions</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foreach</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in</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ReceiveMessagesAsync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consume message</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9694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797013" cy="369332"/>
            </a:xfrm>
            <a:prstGeom prst="rect">
              <a:avLst/>
            </a:prstGeom>
            <a:noFill/>
          </p:spPr>
          <p:txBody>
            <a:bodyPr wrap="none" rtlCol="0">
              <a:spAutoFit/>
            </a:bodyPr>
            <a:lstStyle/>
            <a:p>
              <a:r>
                <a:rPr lang="en-US" dirty="0" err="1">
                  <a:solidFill>
                    <a:schemeClr val="accent3"/>
                  </a:solidFill>
                  <a:latin typeface="Yanone Kaffeesatz Regular" panose="02000000000000000000" pitchFamily="2" charset="0"/>
                </a:rPr>
                <a:t>Eventing</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933269"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Messaging</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ED52AA-8FA4-4FF1-AC8A-63EDB426CCCA}"/>
              </a:ext>
            </a:extLst>
          </p:cNvPr>
          <p:cNvSpPr/>
          <p:nvPr/>
        </p:nvSpPr>
        <p:spPr>
          <a:xfrm>
            <a:off x="211608" y="5956184"/>
            <a:ext cx="11871335" cy="461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D677E14-97E9-49D0-BCEC-F78C6B2190A0}"/>
              </a:ext>
            </a:extLst>
          </p:cNvPr>
          <p:cNvSpPr txBox="1"/>
          <p:nvPr/>
        </p:nvSpPr>
        <p:spPr>
          <a:xfrm>
            <a:off x="1041400" y="1351508"/>
            <a:ext cx="101092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processorOptions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ServiceBusProcessorOptions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AutoCompleteMessages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false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MaxConcurrentCalls</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MaxAutoLockRenewalDuration</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FromMinutes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p>
          <a:p>
            <a:r>
              <a:rPr lang="en-US" sz="2400" b="0" dirty="0">
                <a:solidFill>
                  <a:srgbClr val="00108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ReceiveMode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ServiceBusReceiveMode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PeekLock</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PrefetchCount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CreateProcessor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processorOptions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7845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A5DDFC-CB17-4CA4-97CD-D4D8BB4D4976}"/>
              </a:ext>
            </a:extLst>
          </p:cNvPr>
          <p:cNvSpPr txBox="1"/>
          <p:nvPr/>
        </p:nvSpPr>
        <p:spPr>
          <a:xfrm>
            <a:off x="831850" y="1305342"/>
            <a:ext cx="10528300" cy="4893647"/>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ProcessMessageAsync</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async</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messageEventArgs</a:t>
            </a:r>
            <a:r>
              <a:rPr lang="en-US" sz="2400" b="0" dirty="0">
                <a:solidFill>
                  <a:srgbClr val="000000"/>
                </a:solidFill>
                <a:effectLst/>
                <a:latin typeface="Consolas" panose="020B0609020204030204" pitchFamily="49" charset="0"/>
              </a:rPr>
              <a:t> =&gt;</a:t>
            </a: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$"Received message with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MessageId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 </a:t>
            </a:r>
            <a:br>
              <a:rPr lang="en-US" sz="2400" b="0" dirty="0">
                <a:solidFill>
                  <a:srgbClr val="A31515"/>
                </a:solidFill>
                <a:effectLst/>
                <a:latin typeface="Consolas" panose="020B0609020204030204" pitchFamily="49" charset="0"/>
              </a:rPr>
            </a:br>
            <a:r>
              <a:rPr lang="en-US" sz="2400" b="0" dirty="0">
                <a:solidFill>
                  <a:srgbClr val="A31515"/>
                </a:solidFill>
                <a:effectLst/>
                <a:latin typeface="Consolas" panose="020B0609020204030204" pitchFamily="49" charset="0"/>
              </a:rPr>
              <a:t>				and content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UTF8</a:t>
            </a:r>
            <a:r>
              <a:rPr lang="en-US" sz="2400" b="0" dirty="0">
                <a:solidFill>
                  <a:srgbClr val="222222"/>
                </a:solidFill>
                <a:effectLst/>
                <a:latin typeface="Consolas" panose="020B0609020204030204" pitchFamily="49" charset="0"/>
              </a:rPr>
              <a:t>.</a:t>
            </a:r>
            <a:r>
              <a:rPr lang="en-US" sz="2400" b="0" dirty="0">
                <a:solidFill>
                  <a:srgbClr val="795E26"/>
                </a:solidFill>
                <a:effectLst/>
                <a:latin typeface="Consolas" panose="020B0609020204030204" pitchFamily="49" charset="0"/>
              </a:rPr>
              <a:t>GetString</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Body</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endParaRPr lang="en-US" sz="2400" b="0" dirty="0">
              <a:solidFill>
                <a:srgbClr val="222222"/>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    </a:t>
            </a:r>
            <a:r>
              <a:rPr lang="en-US" sz="2400" b="0" dirty="0">
                <a:solidFill>
                  <a:srgbClr val="008000"/>
                </a:solidFill>
                <a:effectLst/>
                <a:latin typeface="Consolas" panose="020B0609020204030204" pitchFamily="49" charset="0"/>
              </a:rPr>
              <a:t>// throw new </a:t>
            </a:r>
            <a:r>
              <a:rPr lang="en-US" sz="2400" b="0" dirty="0" err="1">
                <a:solidFill>
                  <a:srgbClr val="008000"/>
                </a:solidFill>
                <a:effectLst/>
                <a:latin typeface="Consolas" panose="020B0609020204030204" pitchFamily="49" charset="0"/>
              </a:rPr>
              <a:t>InvalidOperationException</a:t>
            </a:r>
            <a:r>
              <a:rPr lang="en-US" sz="2400" b="0" dirty="0">
                <a:solidFill>
                  <a:srgbClr val="008000"/>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messageEventArgs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CompleteMessageAsync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17694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992CC-0AD2-47A9-987C-7A9AA215FE6D}"/>
              </a:ext>
            </a:extLst>
          </p:cNvPr>
          <p:cNvSpPr txBox="1"/>
          <p:nvPr/>
        </p:nvSpPr>
        <p:spPr>
          <a:xfrm>
            <a:off x="1155700" y="1582341"/>
            <a:ext cx="9880600" cy="4154984"/>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ProcessErrorAsync</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async</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errorEventArgs</a:t>
            </a:r>
            <a:r>
              <a:rPr lang="en-US" sz="2400" b="0" dirty="0">
                <a:solidFill>
                  <a:srgbClr val="000000"/>
                </a:solidFill>
                <a:effectLst/>
                <a:latin typeface="Consolas" panose="020B0609020204030204" pitchFamily="49" charset="0"/>
              </a:rPr>
              <a:t> =&gt;</a:t>
            </a: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$"Exception: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Exception</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FullyQualifiedNamespace</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FullyQualifiedNamespace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ErrorSource</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ErrorSource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EntityPath</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EntityPath</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8044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12F650-3691-44D4-9F19-35FAD441677C}"/>
              </a:ext>
            </a:extLst>
          </p:cNvPr>
          <p:cNvSpPr txBox="1"/>
          <p:nvPr/>
        </p:nvSpPr>
        <p:spPr>
          <a:xfrm>
            <a:off x="2641600" y="2459504"/>
            <a:ext cx="69088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StartProcessingAsync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untilStopRequired</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StopProcessingAsync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98905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zoom_0">
            <a:hlinkClick r:id="" action="ppaction://media"/>
            <a:extLst>
              <a:ext uri="{FF2B5EF4-FFF2-40B4-BE49-F238E27FC236}">
                <a16:creationId xmlns:a16="http://schemas.microsoft.com/office/drawing/2014/main" id="{2C066C0E-8F65-4325-B879-87D6C6329327}"/>
              </a:ext>
            </a:extLst>
          </p:cNvPr>
          <p:cNvPicPr>
            <a:picLocks noChangeAspect="1"/>
          </p:cNvPicPr>
          <p:nvPr>
            <a:videoFile r:link="rId1"/>
            <p:extLst>
              <p:ext uri="{DAA4B4D4-6D71-4841-9C94-3DE7FCFB9230}">
                <p14:media xmlns:p14="http://schemas.microsoft.com/office/powerpoint/2010/main" r:embed="rId2">
                  <p14:trim st="6165" end="5324"/>
                </p14:media>
              </p:ext>
            </p:extLst>
          </p:nvPr>
        </p:nvPicPr>
        <p:blipFill>
          <a:blip r:embed="rId5"/>
          <a:stretch>
            <a:fillRect/>
          </a:stretch>
        </p:blipFill>
        <p:spPr>
          <a:xfrm>
            <a:off x="0" y="-385004"/>
            <a:ext cx="12876450" cy="7243003"/>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FE82CC-1D3F-4225-A73F-74306555DDA0}"/>
              </a:ext>
            </a:extLst>
          </p:cNvPr>
          <p:cNvSpPr txBox="1"/>
          <p:nvPr/>
        </p:nvSpPr>
        <p:spPr>
          <a:xfrm>
            <a:off x="776288" y="1536174"/>
            <a:ext cx="10639425"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connectionSharingSender</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endParaRPr lang="en-US" sz="2400" b="0" dirty="0">
              <a:solidFill>
                <a:srgbClr val="0000FF"/>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4714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zoom_0">
            <a:hlinkClick r:id="" action="ppaction://media"/>
            <a:extLst>
              <a:ext uri="{FF2B5EF4-FFF2-40B4-BE49-F238E27FC236}">
                <a16:creationId xmlns:a16="http://schemas.microsoft.com/office/drawing/2014/main" id="{5007B9D4-A374-40A3-BB45-35CB2F4F63EA}"/>
              </a:ext>
            </a:extLst>
          </p:cNvPr>
          <p:cNvPicPr>
            <a:picLocks noChangeAspect="1"/>
          </p:cNvPicPr>
          <p:nvPr>
            <a:videoFile r:link="rId1"/>
            <p:extLst>
              <p:ext uri="{DAA4B4D4-6D71-4841-9C94-3DE7FCFB9230}">
                <p14:media xmlns:p14="http://schemas.microsoft.com/office/powerpoint/2010/main" r:embed="rId2">
                  <p14:trim st="6664" end="2139"/>
                </p14:media>
              </p:ext>
            </p:extLst>
          </p:nvPr>
        </p:nvPicPr>
        <p:blipFill>
          <a:blip r:embed="rId4"/>
          <a:stretch>
            <a:fillRect/>
          </a:stretch>
        </p:blipFill>
        <p:spPr>
          <a:xfrm>
            <a:off x="1" y="-427037"/>
            <a:ext cx="12192000" cy="7285037"/>
          </a:xfrm>
          <a:prstGeom prst="rect">
            <a:avLst/>
          </a:prstGeom>
        </p:spPr>
      </p:pic>
    </p:spTree>
    <p:extLst>
      <p:ext uri="{BB962C8B-B14F-4D97-AF65-F5344CB8AC3E}">
        <p14:creationId xmlns:p14="http://schemas.microsoft.com/office/powerpoint/2010/main" val="85047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8856F9B-DB43-4569-ADEA-AF161A99E9CA}"/>
              </a:ext>
            </a:extLst>
          </p:cNvPr>
          <p:cNvGrpSpPr/>
          <p:nvPr/>
        </p:nvGrpSpPr>
        <p:grpSpPr>
          <a:xfrm>
            <a:off x="4009417" y="968237"/>
            <a:ext cx="4173166" cy="4921526"/>
            <a:chOff x="3521210" y="825619"/>
            <a:chExt cx="4173166" cy="4921526"/>
          </a:xfrm>
        </p:grpSpPr>
        <p:sp>
          <p:nvSpPr>
            <p:cNvPr id="2" name="TextBox 1">
              <a:extLst>
                <a:ext uri="{FF2B5EF4-FFF2-40B4-BE49-F238E27FC236}">
                  <a16:creationId xmlns:a16="http://schemas.microsoft.com/office/drawing/2014/main" id="{1963CF6C-814E-4761-A712-E508A5431AFF}"/>
                </a:ext>
              </a:extLst>
            </p:cNvPr>
            <p:cNvSpPr txBox="1"/>
            <p:nvPr/>
          </p:nvSpPr>
          <p:spPr>
            <a:xfrm>
              <a:off x="3931914" y="825619"/>
              <a:ext cx="3351758" cy="10194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Namespace</a:t>
              </a:r>
              <a:endParaRPr lang="en-US" sz="4800" kern="0" dirty="0">
                <a:solidFill>
                  <a:schemeClr val="tx2"/>
                </a:solidFill>
                <a:latin typeface="Yanone Kaffeesatz Regular" panose="02000000000000000000" pitchFamily="2" charset="0"/>
              </a:endParaRPr>
            </a:p>
          </p:txBody>
        </p:sp>
        <p:grpSp>
          <p:nvGrpSpPr>
            <p:cNvPr id="3" name="Gruppieren 12">
              <a:extLst>
                <a:ext uri="{FF2B5EF4-FFF2-40B4-BE49-F238E27FC236}">
                  <a16:creationId xmlns:a16="http://schemas.microsoft.com/office/drawing/2014/main" id="{D3CDAE3E-65D1-4224-8C64-BE86663261B6}"/>
                </a:ext>
              </a:extLst>
            </p:cNvPr>
            <p:cNvGrpSpPr/>
            <p:nvPr/>
          </p:nvGrpSpPr>
          <p:grpSpPr>
            <a:xfrm>
              <a:off x="3521210" y="1870354"/>
              <a:ext cx="4173166" cy="3876791"/>
              <a:chOff x="2509736" y="1916348"/>
              <a:chExt cx="4173166" cy="3876791"/>
            </a:xfrm>
          </p:grpSpPr>
          <p:sp>
            <p:nvSpPr>
              <p:cNvPr id="4" name="Rechteck 8">
                <a:extLst>
                  <a:ext uri="{FF2B5EF4-FFF2-40B4-BE49-F238E27FC236}">
                    <a16:creationId xmlns:a16="http://schemas.microsoft.com/office/drawing/2014/main" id="{D4992542-4956-4332-9CE6-3C013E5D4802}"/>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07AB61FB-A890-4B07-A35A-58F40F2481F3}"/>
                  </a:ext>
                </a:extLst>
              </p:cNvPr>
              <p:cNvSpPr txBox="1"/>
              <p:nvPr/>
            </p:nvSpPr>
            <p:spPr>
              <a:xfrm>
                <a:off x="3404517" y="5133827"/>
                <a:ext cx="2562805" cy="659312"/>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Unit of Isolation</a:t>
                </a:r>
                <a:endParaRPr lang="en-US" sz="3600" kern="0" dirty="0">
                  <a:solidFill>
                    <a:schemeClr val="accent3"/>
                  </a:solidFill>
                  <a:latin typeface="Yanone Kaffeesatz Regular" panose="02000000000000000000" pitchFamily="2" charset="0"/>
                </a:endParaRPr>
              </a:p>
            </p:txBody>
          </p:sp>
        </p:grpSp>
      </p:grpSp>
      <p:grpSp>
        <p:nvGrpSpPr>
          <p:cNvPr id="9" name="Group 8">
            <a:extLst>
              <a:ext uri="{FF2B5EF4-FFF2-40B4-BE49-F238E27FC236}">
                <a16:creationId xmlns:a16="http://schemas.microsoft.com/office/drawing/2014/main" id="{29485120-451B-4E3B-BAA5-40453DAC2AA0}"/>
              </a:ext>
            </a:extLst>
          </p:cNvPr>
          <p:cNvGrpSpPr/>
          <p:nvPr/>
        </p:nvGrpSpPr>
        <p:grpSpPr>
          <a:xfrm>
            <a:off x="5291954" y="3074024"/>
            <a:ext cx="1608091" cy="1095375"/>
            <a:chOff x="4909250" y="3248025"/>
            <a:chExt cx="1608091" cy="1095375"/>
          </a:xfrm>
        </p:grpSpPr>
        <p:sp>
          <p:nvSpPr>
            <p:cNvPr id="8" name="Rectangle 7">
              <a:extLst>
                <a:ext uri="{FF2B5EF4-FFF2-40B4-BE49-F238E27FC236}">
                  <a16:creationId xmlns:a16="http://schemas.microsoft.com/office/drawing/2014/main" id="{C9183C0D-D98A-44B3-BD28-81C0BF581C04}"/>
                </a:ext>
              </a:extLst>
            </p:cNvPr>
            <p:cNvSpPr/>
            <p:nvPr/>
          </p:nvSpPr>
          <p:spPr>
            <a:xfrm>
              <a:off x="5240991" y="3429000"/>
              <a:ext cx="1276350" cy="9144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kern="0" dirty="0">
                <a:solidFill>
                  <a:schemeClr val="bg1"/>
                </a:solidFill>
                <a:latin typeface="Yanone Kaffeesatz Regular" panose="02000000000000000000" pitchFamily="2" charset="0"/>
              </a:endParaRPr>
            </a:p>
          </p:txBody>
        </p:sp>
        <p:sp>
          <p:nvSpPr>
            <p:cNvPr id="7" name="Rectangle 6">
              <a:extLst>
                <a:ext uri="{FF2B5EF4-FFF2-40B4-BE49-F238E27FC236}">
                  <a16:creationId xmlns:a16="http://schemas.microsoft.com/office/drawing/2014/main" id="{E6521C3F-FC9A-4EA7-B0D7-CEFAAE6B4643}"/>
                </a:ext>
              </a:extLst>
            </p:cNvPr>
            <p:cNvSpPr/>
            <p:nvPr/>
          </p:nvSpPr>
          <p:spPr>
            <a:xfrm>
              <a:off x="4909250" y="3248025"/>
              <a:ext cx="1276350"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kern="0" dirty="0">
                  <a:solidFill>
                    <a:schemeClr val="bg1"/>
                  </a:solidFill>
                  <a:latin typeface="Yanone Kaffeesatz Regular" panose="02000000000000000000" pitchFamily="2" charset="0"/>
                </a:rPr>
                <a:t>Entities</a:t>
              </a:r>
            </a:p>
          </p:txBody>
        </p:sp>
      </p:grpSp>
    </p:spTree>
    <p:extLst>
      <p:ext uri="{BB962C8B-B14F-4D97-AF65-F5344CB8AC3E}">
        <p14:creationId xmlns:p14="http://schemas.microsoft.com/office/powerpoint/2010/main" val="3980773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78AC6B-7FD4-4BC9-A5F5-EEE8FF91C05B}"/>
              </a:ext>
            </a:extLst>
          </p:cNvPr>
          <p:cNvSpPr txBox="1"/>
          <p:nvPr/>
        </p:nvSpPr>
        <p:spPr>
          <a:xfrm>
            <a:off x="923925" y="1166843"/>
            <a:ext cx="10344150" cy="489364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senderWithDedicatedConnection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receiverWithDedicatedConnection</a:t>
            </a:r>
            <a:r>
              <a:rPr lang="en-US" sz="2400" b="0" dirty="0">
                <a:solidFill>
                  <a:srgbClr val="000000"/>
                </a:solidFill>
                <a:effectLst/>
                <a:latin typeface="Consolas" panose="020B0609020204030204" pitchFamily="49" charset="0"/>
              </a:rPr>
              <a:t> = </a:t>
            </a:r>
          </a:p>
          <a:p>
            <a:r>
              <a:rPr lang="en-US" sz="2400" dirty="0">
                <a:solidFill>
                  <a:srgbClr val="000000"/>
                </a:solidFill>
                <a:latin typeface="Consolas" panose="020B0609020204030204" pitchFamily="49" charset="0"/>
              </a:rPr>
              <a:t>		</a:t>
            </a:r>
            <a:r>
              <a:rPr lang="en-US" sz="2400" b="0" dirty="0" err="1">
                <a:solidFill>
                  <a:srgbClr val="001080"/>
                </a:solidFill>
                <a:effectLst/>
                <a:latin typeface="Consolas" panose="020B0609020204030204" pitchFamily="49" charset="0"/>
              </a:rPr>
              <a:t>receiverServiceBusClient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senderWithDedicatedConnection</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receiverWithDedicatedConnection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016788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5EB28-AE58-4EDF-9DE7-107CF504D2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1044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5975FC-0DD1-4744-956A-259B320F58A0}"/>
              </a:ext>
            </a:extLst>
          </p:cNvPr>
          <p:cNvSpPr txBox="1"/>
          <p:nvPr/>
        </p:nvSpPr>
        <p:spPr>
          <a:xfrm>
            <a:off x="190500" y="2274838"/>
            <a:ext cx="118110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DateTimeOffset</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UtcNow</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ScheduleMessageAsync</a:t>
            </a:r>
            <a:r>
              <a:rPr lang="en-US" sz="2400" b="0" dirty="0">
                <a:solidFill>
                  <a:srgbClr val="222222"/>
                </a:solidFill>
                <a:effectLst/>
                <a:latin typeface="Consolas" panose="020B0609020204030204" pitchFamily="49" charset="0"/>
              </a:rPr>
              <a:t>(</a:t>
            </a:r>
          </a:p>
          <a:p>
            <a:r>
              <a:rPr lang="en-US" sz="2400" dirty="0">
                <a:solidFill>
                  <a:srgbClr val="222222"/>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p>
        </p:txBody>
      </p:sp>
    </p:spTree>
    <p:extLst>
      <p:ext uri="{BB962C8B-B14F-4D97-AF65-F5344CB8AC3E}">
        <p14:creationId xmlns:p14="http://schemas.microsoft.com/office/powerpoint/2010/main" val="1452499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887C59-2926-4F3A-B1AE-675CC547DA1A}"/>
              </a:ext>
            </a:extLst>
          </p:cNvPr>
          <p:cNvSpPr txBox="1"/>
          <p:nvPr/>
        </p:nvSpPr>
        <p:spPr>
          <a:xfrm>
            <a:off x="438150" y="2274838"/>
            <a:ext cx="11315700" cy="156966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sequenceId</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ScheduleMessageAsync</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CancelScheduledMessageAsync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sequenceId</a:t>
            </a:r>
            <a:r>
              <a:rPr lang="en-US" sz="2400" b="0" dirty="0">
                <a:solidFill>
                  <a:srgbClr val="222222"/>
                </a:solidFill>
                <a:effectLst/>
                <a:latin typeface="Consolas" panose="020B0609020204030204" pitchFamily="49" charset="0"/>
              </a:rPr>
              <a:t>);</a:t>
            </a:r>
          </a:p>
        </p:txBody>
      </p:sp>
    </p:spTree>
    <p:extLst>
      <p:ext uri="{BB962C8B-B14F-4D97-AF65-F5344CB8AC3E}">
        <p14:creationId xmlns:p14="http://schemas.microsoft.com/office/powerpoint/2010/main" val="4213849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8FA284-FE9E-46DC-836A-485236C61649}"/>
              </a:ext>
            </a:extLst>
          </p:cNvPr>
          <p:cNvSpPr/>
          <p:nvPr/>
        </p:nvSpPr>
        <p:spPr>
          <a:xfrm>
            <a:off x="422988" y="4136571"/>
            <a:ext cx="1152226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4317D4C-A012-4034-8014-382AEECC1BE4}"/>
              </a:ext>
            </a:extLst>
          </p:cNvPr>
          <p:cNvSpPr txBox="1"/>
          <p:nvPr/>
        </p:nvSpPr>
        <p:spPr>
          <a:xfrm>
            <a:off x="211494" y="982177"/>
            <a:ext cx="11769012" cy="378565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"Half life"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TimeToLive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Prepare</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SimulateActiveReceiver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35060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C4EBA-E3C2-4BFA-BC6F-78A7DE2BA869}"/>
              </a:ext>
            </a:extLst>
          </p:cNvPr>
          <p:cNvSpPr txBox="1"/>
          <p:nvPr/>
        </p:nvSpPr>
        <p:spPr>
          <a:xfrm>
            <a:off x="1381125" y="2274838"/>
            <a:ext cx="9242425"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CreateQueueOptions</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DeadLetteringOnMessageExpiration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MaxDeliveryCount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3132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C3E238-E07C-489A-A0CB-9D8608261560}"/>
              </a:ext>
            </a:extLst>
          </p:cNvPr>
          <p:cNvSpPr/>
          <p:nvPr/>
        </p:nvSpPr>
        <p:spPr>
          <a:xfrm>
            <a:off x="1638300" y="265430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186A9-EAFB-47C4-8714-F05D7550D351}"/>
              </a:ext>
            </a:extLst>
          </p:cNvPr>
          <p:cNvSpPr/>
          <p:nvPr/>
        </p:nvSpPr>
        <p:spPr>
          <a:xfrm>
            <a:off x="1790700" y="432435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AB3C40-F0A2-4065-AA3D-5594F55FE070}"/>
              </a:ext>
            </a:extLst>
          </p:cNvPr>
          <p:cNvSpPr txBox="1"/>
          <p:nvPr/>
        </p:nvSpPr>
        <p:spPr>
          <a:xfrm>
            <a:off x="1682750" y="2459504"/>
            <a:ext cx="88265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"Half life"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TimeToLive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10094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FEC5E-D327-405E-8A1D-6A6F78DFC797}"/>
              </a:ext>
            </a:extLst>
          </p:cNvPr>
          <p:cNvSpPr txBox="1"/>
          <p:nvPr/>
        </p:nvSpPr>
        <p:spPr>
          <a:xfrm>
            <a:off x="1371600" y="3013502"/>
            <a:ext cx="9448800"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"Delivery Count"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65479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5BD86E-43A5-4E41-902C-43E38049A497}"/>
              </a:ext>
            </a:extLst>
          </p:cNvPr>
          <p:cNvSpPr txBox="1"/>
          <p:nvPr/>
        </p:nvSpPr>
        <p:spPr>
          <a:xfrm>
            <a:off x="1006474" y="2967335"/>
            <a:ext cx="10321925" cy="1200329"/>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"Poor Soul"</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ApplicationProperties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Yehaa</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"Why so happy?"</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65949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FFF2F-C8EC-49F4-9372-1917E28C0221}"/>
              </a:ext>
            </a:extLst>
          </p:cNvPr>
          <p:cNvSpPr txBox="1"/>
          <p:nvPr/>
        </p:nvSpPr>
        <p:spPr>
          <a:xfrm>
            <a:off x="914400" y="197346"/>
            <a:ext cx="10363200" cy="6740307"/>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switch</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UTF8</a:t>
            </a:r>
            <a:r>
              <a:rPr lang="en-US" b="0" dirty="0">
                <a:solidFill>
                  <a:srgbClr val="222222"/>
                </a:solidFill>
                <a:effectLst/>
                <a:latin typeface="Consolas" panose="020B0609020204030204" pitchFamily="49" charset="0"/>
              </a:rPr>
              <a:t>.</a:t>
            </a:r>
            <a:r>
              <a:rPr lang="en-US" b="0" dirty="0">
                <a:solidFill>
                  <a:srgbClr val="795E26"/>
                </a:solidFill>
                <a:effectLst/>
                <a:latin typeface="Consolas" panose="020B0609020204030204" pitchFamily="49" charset="0"/>
              </a:rPr>
              <a:t>GetString</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"Half life"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AbandonMessageAsync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"Abandon half life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break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"Delivery Count"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"Throwing delivery count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InvalidOperationException</a:t>
            </a:r>
            <a:r>
              <a:rPr lang="en-US" b="0" dirty="0">
                <a:solidFill>
                  <a:srgbClr val="222222"/>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"Poor Soul"</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"Dead letter poor soul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DeadLetterMessageAsync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Dictionary</a:t>
            </a:r>
            <a:r>
              <a:rPr lang="en-US" b="0" dirty="0">
                <a:solidFill>
                  <a:srgbClr val="222222"/>
                </a:solidFill>
                <a:effectLst/>
                <a:latin typeface="Consolas" panose="020B0609020204030204" pitchFamily="49" charset="0"/>
              </a:rPr>
              <a:t>&lt;</a:t>
            </a:r>
            <a:r>
              <a:rPr lang="en-US" b="0" dirty="0">
                <a:solidFill>
                  <a:srgbClr val="0000FF"/>
                </a:solidFill>
                <a:effectLst/>
                <a:latin typeface="Consolas" panose="020B0609020204030204" pitchFamily="49" charset="0"/>
              </a:rPr>
              <a:t>string</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object</a:t>
            </a:r>
            <a:r>
              <a:rPr lang="en-US" b="0" dirty="0">
                <a:solidFill>
                  <a:srgbClr val="222222"/>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"Reason"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"Because we can!"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"When"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DateTimeOffset</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UtcNow</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break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8434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1">
            <a:hlinkClick r:id="" action="ppaction://media"/>
            <a:extLst>
              <a:ext uri="{FF2B5EF4-FFF2-40B4-BE49-F238E27FC236}">
                <a16:creationId xmlns:a16="http://schemas.microsoft.com/office/drawing/2014/main" id="{CFA9F48D-1B8A-472E-9281-0718E4C8F8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7219"/>
            <a:ext cx="13271500" cy="7465219"/>
          </a:xfrm>
          <a:prstGeom prst="rect">
            <a:avLst/>
          </a:prstGeom>
        </p:spPr>
      </p:pic>
    </p:spTree>
    <p:extLst>
      <p:ext uri="{BB962C8B-B14F-4D97-AF65-F5344CB8AC3E}">
        <p14:creationId xmlns:p14="http://schemas.microsoft.com/office/powerpoint/2010/main" val="27513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2">
            <a:hlinkClick r:id="" action="ppaction://media"/>
            <a:extLst>
              <a:ext uri="{FF2B5EF4-FFF2-40B4-BE49-F238E27FC236}">
                <a16:creationId xmlns:a16="http://schemas.microsoft.com/office/drawing/2014/main" id="{F30F8D82-2B80-4B86-9742-F4A49D1F64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2875"/>
            <a:ext cx="12700000" cy="7143750"/>
          </a:xfrm>
          <a:prstGeom prst="rect">
            <a:avLst/>
          </a:prstGeom>
        </p:spPr>
      </p:pic>
    </p:spTree>
    <p:extLst>
      <p:ext uri="{BB962C8B-B14F-4D97-AF65-F5344CB8AC3E}">
        <p14:creationId xmlns:p14="http://schemas.microsoft.com/office/powerpoint/2010/main" val="26441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3">
            <a:hlinkClick r:id="" action="ppaction://media"/>
            <a:extLst>
              <a:ext uri="{FF2B5EF4-FFF2-40B4-BE49-F238E27FC236}">
                <a16:creationId xmlns:a16="http://schemas.microsoft.com/office/drawing/2014/main" id="{1FB47549-795A-4A5C-994A-25500CBF3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2875"/>
            <a:ext cx="12716933" cy="7153275"/>
          </a:xfrm>
          <a:prstGeom prst="rect">
            <a:avLst/>
          </a:prstGeom>
        </p:spPr>
      </p:pic>
    </p:spTree>
    <p:extLst>
      <p:ext uri="{BB962C8B-B14F-4D97-AF65-F5344CB8AC3E}">
        <p14:creationId xmlns:p14="http://schemas.microsoft.com/office/powerpoint/2010/main" val="33555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4">
            <a:hlinkClick r:id="" action="ppaction://media"/>
            <a:extLst>
              <a:ext uri="{FF2B5EF4-FFF2-40B4-BE49-F238E27FC236}">
                <a16:creationId xmlns:a16="http://schemas.microsoft.com/office/drawing/2014/main" id="{78AA253B-9384-42BF-A16B-E8BE5294BF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5731"/>
            <a:ext cx="12726811" cy="7158831"/>
          </a:xfrm>
          <a:prstGeom prst="rect">
            <a:avLst/>
          </a:prstGeom>
        </p:spPr>
      </p:pic>
    </p:spTree>
    <p:extLst>
      <p:ext uri="{BB962C8B-B14F-4D97-AF65-F5344CB8AC3E}">
        <p14:creationId xmlns:p14="http://schemas.microsoft.com/office/powerpoint/2010/main" val="27698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A32BB-E977-414A-B33A-0715873B0875}"/>
              </a:ext>
            </a:extLst>
          </p:cNvPr>
          <p:cNvSpPr/>
          <p:nvPr/>
        </p:nvSpPr>
        <p:spPr>
          <a:xfrm>
            <a:off x="4368800" y="3302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Hop4</a:t>
            </a:r>
          </a:p>
        </p:txBody>
      </p:sp>
      <p:sp>
        <p:nvSpPr>
          <p:cNvPr id="3" name="Rectangle 2">
            <a:extLst>
              <a:ext uri="{FF2B5EF4-FFF2-40B4-BE49-F238E27FC236}">
                <a16:creationId xmlns:a16="http://schemas.microsoft.com/office/drawing/2014/main" id="{B746BED9-3DA0-4FFB-B4DC-0D72E7E1D759}"/>
              </a:ext>
            </a:extLst>
          </p:cNvPr>
          <p:cNvSpPr/>
          <p:nvPr/>
        </p:nvSpPr>
        <p:spPr>
          <a:xfrm>
            <a:off x="4368800" y="1384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Hop3</a:t>
            </a:r>
          </a:p>
        </p:txBody>
      </p:sp>
      <p:sp>
        <p:nvSpPr>
          <p:cNvPr id="4" name="Rectangle 3">
            <a:extLst>
              <a:ext uri="{FF2B5EF4-FFF2-40B4-BE49-F238E27FC236}">
                <a16:creationId xmlns:a16="http://schemas.microsoft.com/office/drawing/2014/main" id="{A23AFEE4-8982-4D93-8682-D12088C4B0C7}"/>
              </a:ext>
            </a:extLst>
          </p:cNvPr>
          <p:cNvSpPr/>
          <p:nvPr/>
        </p:nvSpPr>
        <p:spPr>
          <a:xfrm>
            <a:off x="4368800" y="24384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Hop2</a:t>
            </a:r>
          </a:p>
        </p:txBody>
      </p:sp>
      <p:sp>
        <p:nvSpPr>
          <p:cNvPr id="5" name="Rectangle 4">
            <a:extLst>
              <a:ext uri="{FF2B5EF4-FFF2-40B4-BE49-F238E27FC236}">
                <a16:creationId xmlns:a16="http://schemas.microsoft.com/office/drawing/2014/main" id="{A7E5B121-CD88-4192-B43E-F5D5CED3EF10}"/>
              </a:ext>
            </a:extLst>
          </p:cNvPr>
          <p:cNvSpPr/>
          <p:nvPr/>
        </p:nvSpPr>
        <p:spPr>
          <a:xfrm>
            <a:off x="4368800" y="34925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Hop1</a:t>
            </a:r>
          </a:p>
        </p:txBody>
      </p:sp>
      <p:sp>
        <p:nvSpPr>
          <p:cNvPr id="6" name="Rectangle 5">
            <a:extLst>
              <a:ext uri="{FF2B5EF4-FFF2-40B4-BE49-F238E27FC236}">
                <a16:creationId xmlns:a16="http://schemas.microsoft.com/office/drawing/2014/main" id="{3D368ED4-F8F9-4B86-A212-410A28DC1FC7}"/>
              </a:ext>
            </a:extLst>
          </p:cNvPr>
          <p:cNvSpPr/>
          <p:nvPr/>
        </p:nvSpPr>
        <p:spPr>
          <a:xfrm>
            <a:off x="4368800" y="45466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Hop0</a:t>
            </a:r>
          </a:p>
        </p:txBody>
      </p:sp>
      <p:sp>
        <p:nvSpPr>
          <p:cNvPr id="7" name="Rectangle 6">
            <a:extLst>
              <a:ext uri="{FF2B5EF4-FFF2-40B4-BE49-F238E27FC236}">
                <a16:creationId xmlns:a16="http://schemas.microsoft.com/office/drawing/2014/main" id="{B50470C7-1232-42EF-AEB2-6EFBA0AA1913}"/>
              </a:ext>
            </a:extLst>
          </p:cNvPr>
          <p:cNvSpPr/>
          <p:nvPr/>
        </p:nvSpPr>
        <p:spPr>
          <a:xfrm>
            <a:off x="4368800" y="5575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a:t>
            </a:r>
          </a:p>
        </p:txBody>
      </p:sp>
      <p:cxnSp>
        <p:nvCxnSpPr>
          <p:cNvPr id="9" name="Straight Arrow Connector 8">
            <a:extLst>
              <a:ext uri="{FF2B5EF4-FFF2-40B4-BE49-F238E27FC236}">
                <a16:creationId xmlns:a16="http://schemas.microsoft.com/office/drawing/2014/main" id="{FF4614EA-FC37-4353-AEF0-78CC01E1CC0E}"/>
              </a:ext>
            </a:extLst>
          </p:cNvPr>
          <p:cNvCxnSpPr/>
          <p:nvPr/>
        </p:nvCxnSpPr>
        <p:spPr>
          <a:xfrm>
            <a:off x="7632700" y="330200"/>
            <a:ext cx="0" cy="61595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773D68-EF82-44A3-AB87-628C0A7E9D1F}"/>
              </a:ext>
            </a:extLst>
          </p:cNvPr>
          <p:cNvSpPr/>
          <p:nvPr/>
        </p:nvSpPr>
        <p:spPr>
          <a:xfrm>
            <a:off x="7790226" y="3105834"/>
            <a:ext cx="1675459"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ForwardTo</a:t>
            </a:r>
            <a:endParaRPr lang="en-US" sz="3600" dirty="0">
              <a:solidFill>
                <a:schemeClr val="accent4"/>
              </a:solidFill>
            </a:endParaRPr>
          </a:p>
        </p:txBody>
      </p:sp>
    </p:spTree>
    <p:extLst>
      <p:ext uri="{BB962C8B-B14F-4D97-AF65-F5344CB8AC3E}">
        <p14:creationId xmlns:p14="http://schemas.microsoft.com/office/powerpoint/2010/main" val="518257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D08811-EAA5-44A9-8390-959358B31F89}"/>
              </a:ext>
            </a:extLst>
          </p:cNvPr>
          <p:cNvSpPr txBox="1"/>
          <p:nvPr/>
        </p:nvSpPr>
        <p:spPr>
          <a:xfrm>
            <a:off x="3594100" y="258902"/>
            <a:ext cx="5003800" cy="6340197"/>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var</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"Hop0"</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"Hop1"</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"Hop0"</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"Hop2"</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"Hop1"</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"Hop3"</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"Hop2"</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"Hop4"</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"Hop3"</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61256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1EDB1-1B98-45A5-9A3D-5AAC30EAFB5B}"/>
              </a:ext>
            </a:extLst>
          </p:cNvPr>
          <p:cNvSpPr txBox="1"/>
          <p:nvPr/>
        </p:nvSpPr>
        <p:spPr>
          <a:xfrm>
            <a:off x="1295400" y="2136339"/>
            <a:ext cx="9601200"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"Hop4"</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Weeeeeeehhh</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50795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1">
            <a:hlinkClick r:id="" action="ppaction://media"/>
            <a:extLst>
              <a:ext uri="{FF2B5EF4-FFF2-40B4-BE49-F238E27FC236}">
                <a16:creationId xmlns:a16="http://schemas.microsoft.com/office/drawing/2014/main" id="{FD4750BC-F2FD-4236-B3ED-A9B02689E1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96900"/>
            <a:ext cx="13253156" cy="7454900"/>
          </a:xfrm>
          <a:prstGeom prst="rect">
            <a:avLst/>
          </a:prstGeom>
        </p:spPr>
      </p:pic>
    </p:spTree>
    <p:extLst>
      <p:ext uri="{BB962C8B-B14F-4D97-AF65-F5344CB8AC3E}">
        <p14:creationId xmlns:p14="http://schemas.microsoft.com/office/powerpoint/2010/main" val="41838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2">
            <a:hlinkClick r:id="" action="ppaction://media"/>
            <a:extLst>
              <a:ext uri="{FF2B5EF4-FFF2-40B4-BE49-F238E27FC236}">
                <a16:creationId xmlns:a16="http://schemas.microsoft.com/office/drawing/2014/main" id="{EFE4979E-2E89-4D3F-8D8D-6AFD544656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328613"/>
            <a:ext cx="13092289" cy="7364413"/>
          </a:xfrm>
          <a:prstGeom prst="rect">
            <a:avLst/>
          </a:prstGeom>
        </p:spPr>
      </p:pic>
    </p:spTree>
    <p:extLst>
      <p:ext uri="{BB962C8B-B14F-4D97-AF65-F5344CB8AC3E}">
        <p14:creationId xmlns:p14="http://schemas.microsoft.com/office/powerpoint/2010/main" val="2608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3">
            <a:hlinkClick r:id="" action="ppaction://media"/>
            <a:extLst>
              <a:ext uri="{FF2B5EF4-FFF2-40B4-BE49-F238E27FC236}">
                <a16:creationId xmlns:a16="http://schemas.microsoft.com/office/drawing/2014/main" id="{046790FF-E057-4D43-AA06-13AAB3625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4325"/>
            <a:ext cx="13270089" cy="7464425"/>
          </a:xfrm>
          <a:prstGeom prst="rect">
            <a:avLst/>
          </a:prstGeom>
        </p:spPr>
      </p:pic>
    </p:spTree>
    <p:extLst>
      <p:ext uri="{BB962C8B-B14F-4D97-AF65-F5344CB8AC3E}">
        <p14:creationId xmlns:p14="http://schemas.microsoft.com/office/powerpoint/2010/main" val="41619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4">
            <a:hlinkClick r:id="" action="ppaction://media"/>
            <a:extLst>
              <a:ext uri="{FF2B5EF4-FFF2-40B4-BE49-F238E27FC236}">
                <a16:creationId xmlns:a16="http://schemas.microsoft.com/office/drawing/2014/main" id="{D6A92D0D-142D-4FDE-AEF3-21979CB43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00075"/>
            <a:ext cx="13258800" cy="7458075"/>
          </a:xfrm>
          <a:prstGeom prst="rect">
            <a:avLst/>
          </a:prstGeom>
        </p:spPr>
      </p:pic>
    </p:spTree>
    <p:extLst>
      <p:ext uri="{BB962C8B-B14F-4D97-AF65-F5344CB8AC3E}">
        <p14:creationId xmlns:p14="http://schemas.microsoft.com/office/powerpoint/2010/main" val="27137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5">
            <a:hlinkClick r:id="" action="ppaction://media"/>
            <a:extLst>
              <a:ext uri="{FF2B5EF4-FFF2-40B4-BE49-F238E27FC236}">
                <a16:creationId xmlns:a16="http://schemas.microsoft.com/office/drawing/2014/main" id="{F96B7E87-1009-4B50-8597-F34E93C06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335756"/>
            <a:ext cx="13104989" cy="7371556"/>
          </a:xfrm>
          <a:prstGeom prst="rect">
            <a:avLst/>
          </a:prstGeom>
        </p:spPr>
      </p:pic>
    </p:spTree>
    <p:extLst>
      <p:ext uri="{BB962C8B-B14F-4D97-AF65-F5344CB8AC3E}">
        <p14:creationId xmlns:p14="http://schemas.microsoft.com/office/powerpoint/2010/main" val="16538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uget Find ASB">
            <a:hlinkClick r:id="" action="ppaction://media"/>
            <a:extLst>
              <a:ext uri="{FF2B5EF4-FFF2-40B4-BE49-F238E27FC236}">
                <a16:creationId xmlns:a16="http://schemas.microsoft.com/office/drawing/2014/main" id="{735D5799-3CA0-4BEF-9A84-9521B1A400FE}"/>
              </a:ext>
            </a:extLst>
          </p:cNvPr>
          <p:cNvPicPr>
            <a:picLocks noChangeAspect="1"/>
          </p:cNvPicPr>
          <p:nvPr>
            <a:videoFile r:link="rId1"/>
            <p:extLst>
              <p:ext uri="{DAA4B4D4-6D71-4841-9C94-3DE7FCFB9230}">
                <p14:media xmlns:p14="http://schemas.microsoft.com/office/powerpoint/2010/main" r:embed="rId2">
                  <p14:trim st="3103" end="1822"/>
                </p14:media>
              </p:ext>
            </p:extLst>
          </p:nvPr>
        </p:nvPicPr>
        <p:blipFill>
          <a:blip r:embed="rId5"/>
          <a:stretch>
            <a:fillRect/>
          </a:stretch>
        </p:blipFill>
        <p:spPr>
          <a:xfrm>
            <a:off x="0" y="0"/>
            <a:ext cx="12192000" cy="9410299"/>
          </a:xfrm>
          <a:prstGeom prst="rect">
            <a:avLst/>
          </a:prstGeom>
        </p:spPr>
      </p:pic>
    </p:spTree>
    <p:extLst>
      <p:ext uri="{BB962C8B-B14F-4D97-AF65-F5344CB8AC3E}">
        <p14:creationId xmlns:p14="http://schemas.microsoft.com/office/powerpoint/2010/main" val="7589496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3E0A1D-821D-4B99-B476-C5AECE80894A}"/>
              </a:ext>
            </a:extLst>
          </p:cNvPr>
          <p:cNvSpPr txBox="1"/>
          <p:nvPr/>
        </p:nvSpPr>
        <p:spPr>
          <a:xfrm>
            <a:off x="990600" y="822236"/>
            <a:ext cx="10160000"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topicDescription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CreateTopicOptions</a:t>
            </a:r>
            <a:r>
              <a:rPr lang="en-US" sz="2400" b="0" dirty="0">
                <a:solidFill>
                  <a:srgbClr val="267F99"/>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CreateTopicAsync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372F6E3A-CF7E-4E51-8AEA-0ECE70FF819D}"/>
              </a:ext>
            </a:extLst>
          </p:cNvPr>
          <p:cNvSpPr txBox="1"/>
          <p:nvPr/>
        </p:nvSpPr>
        <p:spPr>
          <a:xfrm>
            <a:off x="577850" y="2949139"/>
            <a:ext cx="11366500" cy="2677656"/>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92267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D48E4-1832-4876-BB00-7415C76EBBEF}"/>
              </a:ext>
            </a:extLst>
          </p:cNvPr>
          <p:cNvSpPr txBox="1"/>
          <p:nvPr/>
        </p:nvSpPr>
        <p:spPr>
          <a:xfrm>
            <a:off x="317500" y="1351508"/>
            <a:ext cx="115570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CreateRuleOptions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MessagesWithRushlabel</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Filter</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CorrelationRuleFilter</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Subject</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"rush"</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null</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client</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CreateRuleAsync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18098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9A1A66-8610-4ABF-B9BE-223290AD5B13}"/>
              </a:ext>
            </a:extLst>
          </p:cNvPr>
          <p:cNvSpPr txBox="1"/>
          <p:nvPr/>
        </p:nvSpPr>
        <p:spPr>
          <a:xfrm>
            <a:off x="1076325" y="1905506"/>
            <a:ext cx="10039350" cy="3046988"/>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ruleDescription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CreateRuleOptions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MessagesWithCurrencyCHF</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Filter</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SqlRuleFilter</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"currency = 'CHF'"</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SqlRuleAction</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"SET currency = '</a:t>
            </a:r>
            <a:r>
              <a:rPr lang="en-US" sz="2400" b="0" dirty="0" err="1">
                <a:solidFill>
                  <a:srgbClr val="A31515"/>
                </a:solidFill>
                <a:effectLst/>
                <a:latin typeface="Consolas" panose="020B0609020204030204" pitchFamily="49" charset="0"/>
              </a:rPr>
              <a:t>Złoty</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CreateRuleAsync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908138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6A18B8-93B4-4E90-A02F-59C407215100}"/>
              </a:ext>
            </a:extLst>
          </p:cNvPr>
          <p:cNvSpPr txBox="1"/>
          <p:nvPr/>
        </p:nvSpPr>
        <p:spPr>
          <a:xfrm>
            <a:off x="889000" y="1720840"/>
            <a:ext cx="10414000" cy="341632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"Damn I have no time!"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Subject</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"rush"</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"I'm rich! I have 1000"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ApplicationProperties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"currency"</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"CHF"</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63209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1">
            <a:hlinkClick r:id="" action="ppaction://media"/>
            <a:extLst>
              <a:ext uri="{FF2B5EF4-FFF2-40B4-BE49-F238E27FC236}">
                <a16:creationId xmlns:a16="http://schemas.microsoft.com/office/drawing/2014/main" id="{BFEDD27A-E4FB-40B1-A387-6C17599EE7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59657"/>
            <a:ext cx="12798373" cy="7199085"/>
          </a:xfrm>
          <a:prstGeom prst="rect">
            <a:avLst/>
          </a:prstGeom>
        </p:spPr>
      </p:pic>
    </p:spTree>
    <p:extLst>
      <p:ext uri="{BB962C8B-B14F-4D97-AF65-F5344CB8AC3E}">
        <p14:creationId xmlns:p14="http://schemas.microsoft.com/office/powerpoint/2010/main" val="25300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2">
            <a:hlinkClick r:id="" action="ppaction://media"/>
            <a:extLst>
              <a:ext uri="{FF2B5EF4-FFF2-40B4-BE49-F238E27FC236}">
                <a16:creationId xmlns:a16="http://schemas.microsoft.com/office/drawing/2014/main" id="{5DEB8915-D6CA-45A2-ACD1-F5D7E80DDE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30629"/>
            <a:ext cx="12729030" cy="7160080"/>
          </a:xfrm>
          <a:prstGeom prst="rect">
            <a:avLst/>
          </a:prstGeom>
        </p:spPr>
      </p:pic>
    </p:spTree>
    <p:extLst>
      <p:ext uri="{BB962C8B-B14F-4D97-AF65-F5344CB8AC3E}">
        <p14:creationId xmlns:p14="http://schemas.microsoft.com/office/powerpoint/2010/main" val="20946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9FBDE9-C5C7-4AC8-BB3D-E5C49AB9FE30}"/>
              </a:ext>
            </a:extLst>
          </p:cNvPr>
          <p:cNvPicPr>
            <a:picLocks noChangeAspect="1"/>
          </p:cNvPicPr>
          <p:nvPr/>
        </p:nvPicPr>
        <p:blipFill>
          <a:blip r:embed="rId3">
            <a:lum bright="70000" contrast="-70000"/>
          </a:blip>
          <a:stretch>
            <a:fillRect/>
          </a:stretch>
        </p:blipFill>
        <p:spPr>
          <a:xfrm>
            <a:off x="0" y="0"/>
            <a:ext cx="12192000" cy="9486960"/>
          </a:xfrm>
          <a:prstGeom prst="rect">
            <a:avLst/>
          </a:prstGeom>
        </p:spPr>
      </p:pic>
      <p:pic>
        <p:nvPicPr>
          <p:cNvPr id="5" name="Picture 4">
            <a:extLst>
              <a:ext uri="{FF2B5EF4-FFF2-40B4-BE49-F238E27FC236}">
                <a16:creationId xmlns:a16="http://schemas.microsoft.com/office/drawing/2014/main" id="{077DD575-0F71-4A94-A7DD-80FB73471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1714500"/>
            <a:ext cx="4572000" cy="3429000"/>
          </a:xfrm>
          <a:prstGeom prst="rect">
            <a:avLst/>
          </a:prstGeom>
        </p:spPr>
      </p:pic>
    </p:spTree>
    <p:extLst>
      <p:ext uri="{BB962C8B-B14F-4D97-AF65-F5344CB8AC3E}">
        <p14:creationId xmlns:p14="http://schemas.microsoft.com/office/powerpoint/2010/main" val="933710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54BCE1-6DE2-4314-BC3B-604BF8BEC1E4}"/>
              </a:ext>
            </a:extLst>
          </p:cNvPr>
          <p:cNvSpPr txBox="1"/>
          <p:nvPr/>
        </p:nvSpPr>
        <p:spPr>
          <a:xfrm>
            <a:off x="190500" y="982177"/>
            <a:ext cx="11811000" cy="489364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ForwardTo</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inputQueue</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p>
          <a:p>
            <a:r>
              <a:rPr lang="en-US" sz="2400" dirty="0">
                <a:solidFill>
                  <a:srgbClr val="000000"/>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ForwardTo</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inputQueue</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3523124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1">
            <a:hlinkClick r:id="" action="ppaction://media"/>
            <a:extLst>
              <a:ext uri="{FF2B5EF4-FFF2-40B4-BE49-F238E27FC236}">
                <a16:creationId xmlns:a16="http://schemas.microsoft.com/office/drawing/2014/main" id="{31788C54-A0CB-4BC6-9502-027D93925A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09601"/>
            <a:ext cx="13624076" cy="7663543"/>
          </a:xfrm>
          <a:prstGeom prst="rect">
            <a:avLst/>
          </a:prstGeom>
        </p:spPr>
      </p:pic>
    </p:spTree>
    <p:extLst>
      <p:ext uri="{BB962C8B-B14F-4D97-AF65-F5344CB8AC3E}">
        <p14:creationId xmlns:p14="http://schemas.microsoft.com/office/powerpoint/2010/main" val="4056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2">
            <a:hlinkClick r:id="" action="ppaction://media"/>
            <a:extLst>
              <a:ext uri="{FF2B5EF4-FFF2-40B4-BE49-F238E27FC236}">
                <a16:creationId xmlns:a16="http://schemas.microsoft.com/office/drawing/2014/main" id="{79D2F538-6C36-4CE9-8491-1660A0BAB5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758057" cy="7176407"/>
          </a:xfrm>
          <a:prstGeom prst="rect">
            <a:avLst/>
          </a:prstGeom>
        </p:spPr>
      </p:pic>
    </p:spTree>
    <p:extLst>
      <p:ext uri="{BB962C8B-B14F-4D97-AF65-F5344CB8AC3E}">
        <p14:creationId xmlns:p14="http://schemas.microsoft.com/office/powerpoint/2010/main" val="18800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3">
            <a:hlinkClick r:id="" action="ppaction://media"/>
            <a:extLst>
              <a:ext uri="{FF2B5EF4-FFF2-40B4-BE49-F238E27FC236}">
                <a16:creationId xmlns:a16="http://schemas.microsoft.com/office/drawing/2014/main" id="{A16A1A9C-AB6C-446F-B2DB-15A9FD9EF8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746768" cy="7170057"/>
          </a:xfrm>
          <a:prstGeom prst="rect">
            <a:avLst/>
          </a:prstGeom>
        </p:spPr>
      </p:pic>
    </p:spTree>
    <p:extLst>
      <p:ext uri="{BB962C8B-B14F-4D97-AF65-F5344CB8AC3E}">
        <p14:creationId xmlns:p14="http://schemas.microsoft.com/office/powerpoint/2010/main" val="8238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0C9FBA-26DC-4FAE-BDB8-CA43636A317D}"/>
              </a:ext>
            </a:extLst>
          </p:cNvPr>
          <p:cNvSpPr txBox="1"/>
          <p:nvPr/>
        </p:nvSpPr>
        <p:spPr>
          <a:xfrm>
            <a:off x="203200" y="1351508"/>
            <a:ext cx="11785600" cy="4154984"/>
          </a:xfrm>
          <a:prstGeom prst="rect">
            <a:avLst/>
          </a:prstGeom>
          <a:noFill/>
        </p:spPr>
        <p:txBody>
          <a:bodyPr wrap="square">
            <a:spAutoFit/>
          </a:bodyPr>
          <a:lstStyle/>
          <a:p>
            <a:r>
              <a:rPr lang="en-US" sz="2400" b="0" dirty="0">
                <a:solidFill>
                  <a:srgbClr val="AF00DB"/>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scope</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TransactionScope</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TransactionScopeAsyncFlowOption</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Enabled</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2"</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scope</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Complete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758942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omicSend_Part">
            <a:hlinkClick r:id="" action="ppaction://media"/>
            <a:extLst>
              <a:ext uri="{FF2B5EF4-FFF2-40B4-BE49-F238E27FC236}">
                <a16:creationId xmlns:a16="http://schemas.microsoft.com/office/drawing/2014/main" id="{5D8E435E-9CDA-462F-B14E-66DB33C231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25928"/>
            <a:ext cx="13730515" cy="7723414"/>
          </a:xfrm>
          <a:prstGeom prst="rect">
            <a:avLst/>
          </a:prstGeom>
        </p:spPr>
      </p:pic>
      <p:sp>
        <p:nvSpPr>
          <p:cNvPr id="4" name="Rectangle 3">
            <a:extLst>
              <a:ext uri="{FF2B5EF4-FFF2-40B4-BE49-F238E27FC236}">
                <a16:creationId xmlns:a16="http://schemas.microsoft.com/office/drawing/2014/main" id="{E65F645C-8C29-400B-8071-011C48625128}"/>
              </a:ext>
            </a:extLst>
          </p:cNvPr>
          <p:cNvSpPr/>
          <p:nvPr/>
        </p:nvSpPr>
        <p:spPr>
          <a:xfrm>
            <a:off x="7099300" y="571500"/>
            <a:ext cx="2667000" cy="1143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Transaction not </a:t>
            </a:r>
          </a:p>
          <a:p>
            <a:pPr algn="ctr"/>
            <a:r>
              <a:rPr lang="en-US" sz="2400" dirty="0">
                <a:latin typeface="Yanone Kaffeesatz Regular" panose="02000000000000000000" pitchFamily="2" charset="0"/>
              </a:rPr>
              <a:t>completed</a:t>
            </a:r>
          </a:p>
        </p:txBody>
      </p:sp>
      <p:sp>
        <p:nvSpPr>
          <p:cNvPr id="5" name="Rectangle 4">
            <a:extLst>
              <a:ext uri="{FF2B5EF4-FFF2-40B4-BE49-F238E27FC236}">
                <a16:creationId xmlns:a16="http://schemas.microsoft.com/office/drawing/2014/main" id="{C995F557-6916-47E6-A6DF-7B4A91CEB3B7}"/>
              </a:ext>
            </a:extLst>
          </p:cNvPr>
          <p:cNvSpPr/>
          <p:nvPr/>
        </p:nvSpPr>
        <p:spPr>
          <a:xfrm>
            <a:off x="7099300" y="1714500"/>
            <a:ext cx="2667000" cy="6096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Transaction completed</a:t>
            </a:r>
          </a:p>
        </p:txBody>
      </p:sp>
      <p:sp>
        <p:nvSpPr>
          <p:cNvPr id="6" name="Rectangle 5">
            <a:extLst>
              <a:ext uri="{FF2B5EF4-FFF2-40B4-BE49-F238E27FC236}">
                <a16:creationId xmlns:a16="http://schemas.microsoft.com/office/drawing/2014/main" id="{B0064880-4D6B-40C8-BC5E-580A2E8A3EA3}"/>
              </a:ext>
            </a:extLst>
          </p:cNvPr>
          <p:cNvSpPr/>
          <p:nvPr/>
        </p:nvSpPr>
        <p:spPr>
          <a:xfrm>
            <a:off x="-165100" y="571500"/>
            <a:ext cx="7264400" cy="1143000"/>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Yanone Kaffeesatz Regular" panose="02000000000000000000" pitchFamily="2" charset="0"/>
            </a:endParaRPr>
          </a:p>
        </p:txBody>
      </p:sp>
      <p:sp>
        <p:nvSpPr>
          <p:cNvPr id="7" name="Rectangle 6">
            <a:extLst>
              <a:ext uri="{FF2B5EF4-FFF2-40B4-BE49-F238E27FC236}">
                <a16:creationId xmlns:a16="http://schemas.microsoft.com/office/drawing/2014/main" id="{B8AE4379-BD1F-4ABB-B7B7-6062B1718571}"/>
              </a:ext>
            </a:extLst>
          </p:cNvPr>
          <p:cNvSpPr/>
          <p:nvPr/>
        </p:nvSpPr>
        <p:spPr>
          <a:xfrm>
            <a:off x="-165100" y="1714500"/>
            <a:ext cx="7264400" cy="609600"/>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Yanone Kaffeesatz Regular" panose="02000000000000000000" pitchFamily="2" charset="0"/>
            </a:endParaRPr>
          </a:p>
        </p:txBody>
      </p:sp>
    </p:spTree>
    <p:extLst>
      <p:ext uri="{BB962C8B-B14F-4D97-AF65-F5344CB8AC3E}">
        <p14:creationId xmlns:p14="http://schemas.microsoft.com/office/powerpoint/2010/main" val="15535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 fill="hold"/>
                                        <p:tgtEl>
                                          <p:spTgt spid="2"/>
                                        </p:tgtEl>
                                      </p:cBhvr>
                                    </p:cmd>
                                  </p:childTnLst>
                                </p:cTn>
                              </p:par>
                            </p:childTnLst>
                          </p:cTn>
                        </p:par>
                        <p:par>
                          <p:cTn id="7" fill="hold">
                            <p:stCondLst>
                              <p:cond delay="296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296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296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
                </p:tgtEl>
              </p:cMediaNode>
            </p:video>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B2DC8-70B9-4DA5-A175-0D63CC199748}"/>
              </a:ext>
            </a:extLst>
          </p:cNvPr>
          <p:cNvPicPr>
            <a:picLocks noChangeAspect="1"/>
          </p:cNvPicPr>
          <p:nvPr/>
        </p:nvPicPr>
        <p:blipFill>
          <a:blip r:embed="rId3"/>
          <a:stretch>
            <a:fillRect/>
          </a:stretch>
        </p:blipFill>
        <p:spPr>
          <a:xfrm>
            <a:off x="1676400" y="238125"/>
            <a:ext cx="8839200" cy="6381750"/>
          </a:xfrm>
          <a:prstGeom prst="rect">
            <a:avLst/>
          </a:prstGeom>
        </p:spPr>
      </p:pic>
    </p:spTree>
    <p:extLst>
      <p:ext uri="{BB962C8B-B14F-4D97-AF65-F5344CB8AC3E}">
        <p14:creationId xmlns:p14="http://schemas.microsoft.com/office/powerpoint/2010/main" val="14069420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D1A42-9C40-4216-AB4D-29BC9884F3C3}"/>
              </a:ext>
            </a:extLst>
          </p:cNvPr>
          <p:cNvSpPr txBox="1"/>
          <p:nvPr/>
        </p:nvSpPr>
        <p:spPr>
          <a:xfrm>
            <a:off x="1143000" y="1905506"/>
            <a:ext cx="9906000" cy="3046988"/>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List</a:t>
            </a:r>
            <a:r>
              <a:rPr lang="en-US" sz="2400" b="0" dirty="0">
                <a:solidFill>
                  <a:srgbClr val="222222"/>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AF00DB"/>
                </a:solidFill>
                <a:effectLst/>
                <a:latin typeface="Consolas" panose="020B0609020204030204" pitchFamily="49" charset="0"/>
              </a:rPr>
              <a:t>for</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0</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&lt; </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Dive{i}"</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SendMessagesAsync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30689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tching_Part">
            <a:hlinkClick r:id="" action="ppaction://media"/>
            <a:extLst>
              <a:ext uri="{FF2B5EF4-FFF2-40B4-BE49-F238E27FC236}">
                <a16:creationId xmlns:a16="http://schemas.microsoft.com/office/drawing/2014/main" id="{2B6207C5-5234-4F58-9820-9D405BB017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580571"/>
            <a:ext cx="13430551" cy="7554685"/>
          </a:xfrm>
          <a:prstGeom prst="rect">
            <a:avLst/>
          </a:prstGeom>
        </p:spPr>
      </p:pic>
    </p:spTree>
    <p:extLst>
      <p:ext uri="{BB962C8B-B14F-4D97-AF65-F5344CB8AC3E}">
        <p14:creationId xmlns:p14="http://schemas.microsoft.com/office/powerpoint/2010/main" val="26799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AF84BD-D330-4493-A32E-23D60A0B42AD}"/>
              </a:ext>
            </a:extLst>
          </p:cNvPr>
          <p:cNvSpPr txBox="1"/>
          <p:nvPr/>
        </p:nvSpPr>
        <p:spPr>
          <a:xfrm>
            <a:off x="444500" y="2090172"/>
            <a:ext cx="11303000" cy="2246769"/>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messagesToSend</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Queue</a:t>
            </a:r>
            <a:r>
              <a:rPr lang="en-US" sz="2000" b="0" dirty="0">
                <a:solidFill>
                  <a:srgbClr val="222222"/>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0</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 &lt; </a:t>
            </a:r>
            <a:r>
              <a:rPr lang="en-US" sz="2000" b="0" dirty="0">
                <a:solidFill>
                  <a:srgbClr val="098658"/>
                </a:solidFill>
                <a:effectLst/>
                <a:latin typeface="Consolas" panose="020B0609020204030204" pitchFamily="49" charset="0"/>
              </a:rPr>
              <a:t>4500</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message</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 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 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messagesToSend</a:t>
            </a:r>
            <a:r>
              <a:rPr lang="en-US" sz="2000" b="0" dirty="0" err="1">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Enqueue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message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57699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1472E-6535-420A-A37A-20651E94C161}"/>
              </a:ext>
            </a:extLst>
          </p:cNvPr>
          <p:cNvSpPr txBox="1"/>
          <p:nvPr/>
        </p:nvSpPr>
        <p:spPr>
          <a:xfrm>
            <a:off x="342900" y="58847"/>
            <a:ext cx="11506200" cy="6740307"/>
          </a:xfrm>
          <a:prstGeom prst="rect">
            <a:avLst/>
          </a:prstGeom>
          <a:noFill/>
        </p:spPr>
        <p:txBody>
          <a:bodyPr wrap="square">
            <a:spAutoFit/>
          </a:bodyPr>
          <a:lstStyle/>
          <a:p>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messageCount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batchCount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0</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ServiceBusMessageBatch</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messageBatch</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CreateMessageBatchAsync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messageBatch</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TryAddMessage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Peek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Exception</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$"Message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messageCount</a:t>
            </a:r>
            <a:r>
              <a:rPr lang="en-US" b="0" dirty="0">
                <a:solidFill>
                  <a:srgbClr val="A31515"/>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is too large and cannot be sent."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&amp;&amp; </a:t>
            </a:r>
            <a:r>
              <a:rPr lang="en-US" b="0" dirty="0" err="1">
                <a:solidFill>
                  <a:srgbClr val="001080"/>
                </a:solidFill>
                <a:effectLst/>
                <a:latin typeface="Consolas" panose="020B0609020204030204" pitchFamily="49" charset="0"/>
              </a:rPr>
              <a:t>messageBatch</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TryAddMessage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Peek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SendMessagesAsync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messageBatch</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05310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3AA93-002B-4C1A-B48D-A1E93CB23EF6}"/>
              </a:ext>
            </a:extLst>
          </p:cNvPr>
          <p:cNvSpPr txBox="1"/>
          <p:nvPr/>
        </p:nvSpPr>
        <p:spPr>
          <a:xfrm>
            <a:off x="819150" y="1905338"/>
            <a:ext cx="10553700" cy="341632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transactionalClient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p>
          <a:p>
            <a:r>
              <a:rPr lang="en-US" sz="2400" dirty="0">
                <a:solidFill>
                  <a:srgbClr val="000000"/>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ServiceBusClientOptions</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EnableCrossEntityTransactions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p>
          <a:p>
            <a:pPr lvl="2"/>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transactionalClient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CreateProcessor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inputQueue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transactionalClient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destinationQueue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11404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F794B3-19D0-48DF-BD4F-4E81876BD011}"/>
              </a:ext>
            </a:extLst>
          </p:cNvPr>
          <p:cNvSpPr txBox="1"/>
          <p:nvPr/>
        </p:nvSpPr>
        <p:spPr>
          <a:xfrm>
            <a:off x="1209493" y="2136339"/>
            <a:ext cx="9773014" cy="2308324"/>
          </a:xfrm>
          <a:prstGeom prst="rect">
            <a:avLst/>
          </a:prstGeom>
          <a:noFill/>
        </p:spPr>
        <p:txBody>
          <a:bodyPr wrap="square">
            <a:spAutoFit/>
          </a:bodyPr>
          <a:lstStyle/>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serviceBusClient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ServiceBusClient</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connectionString</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client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serviceBusClient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CreateSender</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destination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"Deep Dive"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ApplicationProperties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TenantId</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MyTenantId</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8452CAFA-E079-4F3E-B152-CCBA30A5299E}"/>
              </a:ext>
            </a:extLst>
          </p:cNvPr>
          <p:cNvSpPr txBox="1"/>
          <p:nvPr/>
        </p:nvSpPr>
        <p:spPr>
          <a:xfrm>
            <a:off x="1086531" y="3198168"/>
            <a:ext cx="10018939" cy="461665"/>
          </a:xfrm>
          <a:prstGeom prst="rect">
            <a:avLst/>
          </a:prstGeom>
          <a:noFill/>
        </p:spPr>
        <p:txBody>
          <a:bodyPr wrap="square">
            <a:spAutoFit/>
          </a:bodyPr>
          <a:lstStyle/>
          <a:p>
            <a:r>
              <a:rPr lang="en-US" sz="2400" b="0" dirty="0">
                <a:solidFill>
                  <a:srgbClr val="800000"/>
                </a:solidFill>
                <a:effectLst/>
                <a:latin typeface="Consolas" panose="020B0609020204030204" pitchFamily="49" charset="0"/>
              </a:rPr>
              <a:t>&lt;</a:t>
            </a:r>
            <a:r>
              <a:rPr lang="en-US" sz="2400" b="0" dirty="0" err="1">
                <a:solidFill>
                  <a:srgbClr val="800000"/>
                </a:solidFill>
                <a:effectLst/>
                <a:latin typeface="Consolas" panose="020B0609020204030204" pitchFamily="49" charset="0"/>
              </a:rPr>
              <a:t>PackageReference</a:t>
            </a:r>
            <a:r>
              <a:rPr lang="en-US" sz="2400" b="0" dirty="0">
                <a:solidFill>
                  <a:srgbClr val="000000"/>
                </a:solidFill>
                <a:effectLst/>
                <a:latin typeface="Consolas" panose="020B0609020204030204" pitchFamily="49" charset="0"/>
              </a:rPr>
              <a:t> </a:t>
            </a:r>
            <a:r>
              <a:rPr lang="en-US" sz="2400" b="0" dirty="0">
                <a:solidFill>
                  <a:srgbClr val="FF0000"/>
                </a:solidFill>
                <a:effectLst/>
                <a:latin typeface="Consolas" panose="020B0609020204030204" pitchFamily="49" charset="0"/>
              </a:rPr>
              <a:t>Include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0000FF"/>
                </a:solidFill>
                <a:effectLst/>
                <a:latin typeface="Consolas" panose="020B0609020204030204" pitchFamily="49" charset="0"/>
              </a:rPr>
              <a:t>Azure.Messaging.ServiceBus</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7"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881D6A-1D3A-4A49-8CA4-E973C6000B60}"/>
              </a:ext>
            </a:extLst>
          </p:cNvPr>
          <p:cNvSpPr txBox="1"/>
          <p:nvPr/>
        </p:nvSpPr>
        <p:spPr>
          <a:xfrm>
            <a:off x="381000" y="1166843"/>
            <a:ext cx="11430000" cy="4524315"/>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scope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TransactionScope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TransactionScopeAsyncFlowOption</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Enabled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ApplicationProperties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ContainsKey</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InvalidOperationException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scope</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Complete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284396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1">
            <a:hlinkClick r:id="" action="ppaction://media"/>
            <a:extLst>
              <a:ext uri="{FF2B5EF4-FFF2-40B4-BE49-F238E27FC236}">
                <a16:creationId xmlns:a16="http://schemas.microsoft.com/office/drawing/2014/main" id="{02077B8A-730A-46D9-8FFA-CD63619D1E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95993"/>
            <a:ext cx="13614401" cy="7658101"/>
          </a:xfrm>
          <a:prstGeom prst="rect">
            <a:avLst/>
          </a:prstGeom>
        </p:spPr>
      </p:pic>
    </p:spTree>
    <p:extLst>
      <p:ext uri="{BB962C8B-B14F-4D97-AF65-F5344CB8AC3E}">
        <p14:creationId xmlns:p14="http://schemas.microsoft.com/office/powerpoint/2010/main" val="20618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2">
            <a:hlinkClick r:id="" action="ppaction://media"/>
            <a:extLst>
              <a:ext uri="{FF2B5EF4-FFF2-40B4-BE49-F238E27FC236}">
                <a16:creationId xmlns:a16="http://schemas.microsoft.com/office/drawing/2014/main" id="{73935DB4-73C1-436E-A353-4FB517A834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12321"/>
            <a:ext cx="13599887" cy="7649936"/>
          </a:xfrm>
          <a:prstGeom prst="rect">
            <a:avLst/>
          </a:prstGeom>
        </p:spPr>
      </p:pic>
    </p:spTree>
    <p:extLst>
      <p:ext uri="{BB962C8B-B14F-4D97-AF65-F5344CB8AC3E}">
        <p14:creationId xmlns:p14="http://schemas.microsoft.com/office/powerpoint/2010/main" val="6002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6C239F-70DB-4220-9193-B05B46F78A29}"/>
              </a:ext>
            </a:extLst>
          </p:cNvPr>
          <p:cNvSpPr txBox="1"/>
          <p:nvPr/>
        </p:nvSpPr>
        <p:spPr>
          <a:xfrm>
            <a:off x="520700" y="612845"/>
            <a:ext cx="11150600" cy="5078313"/>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scope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TransactionScope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TransactionScopeAsyncFlowOption</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Enabled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ServiceBusAdministrationClient</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connectionString</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267F99"/>
                </a:solidFill>
                <a:effectLst/>
                <a:latin typeface="Consolas" panose="020B0609020204030204" pitchFamily="49" charset="0"/>
              </a:rPr>
              <a:t> </a:t>
            </a:r>
          </a:p>
          <a:p>
            <a:pPr lvl="2"/>
            <a:r>
              <a:rPr lang="en-US" dirty="0">
                <a:solidFill>
                  <a:srgbClr val="267F99"/>
                </a:solidFill>
                <a:latin typeface="Consolas" panose="020B0609020204030204" pitchFamily="49" charset="0"/>
              </a:rPr>
              <a:t> </a:t>
            </a:r>
            <a:r>
              <a:rPr lang="en-US" b="0" dirty="0" err="1">
                <a:solidFill>
                  <a:srgbClr val="267F99"/>
                </a:solidFill>
                <a:effectLst/>
                <a:latin typeface="Consolas" panose="020B0609020204030204" pitchFamily="49" charset="0"/>
              </a:rPr>
              <a:t>QueueProperties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queueProperties</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GetQueueAsync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destinationQueue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1080"/>
                </a:solidFill>
                <a:effectLst/>
                <a:latin typeface="Consolas" panose="020B0609020204030204" pitchFamily="49" charset="0"/>
              </a:rPr>
              <a:t> </a:t>
            </a:r>
            <a:r>
              <a:rPr lang="en-US" b="0" dirty="0" err="1">
                <a:solidFill>
                  <a:srgbClr val="001080"/>
                </a:solidFill>
                <a:effectLst/>
                <a:latin typeface="Consolas" panose="020B0609020204030204" pitchFamily="49" charset="0"/>
              </a:rPr>
              <a:t>queueProperties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Status</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EntityStatus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SendDisabled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UpdateQueueAsync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queueProperties</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scope</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Complete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38844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E0D33B-770A-4C34-9982-423CD30EFDD3}"/>
              </a:ext>
            </a:extLst>
          </p:cNvPr>
          <p:cNvSpPr txBox="1"/>
          <p:nvPr/>
        </p:nvSpPr>
        <p:spPr>
          <a:xfrm>
            <a:off x="1130300" y="1089898"/>
            <a:ext cx="9931400" cy="4708981"/>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client</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ServiceBusAdministrationClient</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connectionString</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267F99"/>
                </a:solidFill>
                <a:effectLst/>
                <a:latin typeface="Consolas" panose="020B0609020204030204" pitchFamily="49" charset="0"/>
              </a:rPr>
              <a:t>QueueRuntimeProperties</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info</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client</a:t>
            </a:r>
          </a:p>
          <a:p>
            <a:r>
              <a:rPr lang="en-US" sz="2000" b="0" dirty="0">
                <a:solidFill>
                  <a:srgbClr val="222222"/>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GetQueueRuntimeInfoAsync</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activeMessageCount</a:t>
            </a:r>
            <a:r>
              <a:rPr lang="en-US" sz="2000" b="0" dirty="0">
                <a:solidFill>
                  <a:srgbClr val="000000"/>
                </a:solidFill>
                <a:effectLst/>
                <a:latin typeface="Consolas" panose="020B0609020204030204" pitchFamily="49" charset="0"/>
              </a:rPr>
              <a:t> = </a:t>
            </a:r>
            <a:r>
              <a:rPr lang="en-US" sz="2000" b="0" dirty="0">
                <a:solidFill>
                  <a:srgbClr val="00108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ActiveMessageCount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deadLetterMessageCount</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DeadLetterMessageCount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transferDeadLetterMessageCount</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TransferDeadLetterMessageCount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string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destinationDeadLetterPath</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EntityNameHelper</a:t>
            </a:r>
            <a:endParaRPr lang="en-US" sz="2000" b="0" dirty="0">
              <a:solidFill>
                <a:srgbClr val="001080"/>
              </a:solidFill>
              <a:effectLst/>
              <a:latin typeface="Consolas" panose="020B0609020204030204" pitchFamily="49" charset="0"/>
            </a:endParaRPr>
          </a:p>
          <a:p>
            <a:r>
              <a:rPr lang="en-US" sz="2000" dirty="0">
                <a:solidFill>
                  <a:srgbClr val="001080"/>
                </a:solidFill>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FormatDeadLetterPath</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string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destinationTransferDeadLetterPath</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EntityNameHelper</a:t>
            </a:r>
            <a:endParaRPr lang="en-US" sz="2000" b="0" dirty="0">
              <a:solidFill>
                <a:srgbClr val="001080"/>
              </a:solidFill>
              <a:effectLst/>
              <a:latin typeface="Consolas" panose="020B0609020204030204" pitchFamily="49" charset="0"/>
            </a:endParaRPr>
          </a:p>
          <a:p>
            <a:r>
              <a:rPr lang="en-US" sz="2000" dirty="0">
                <a:solidFill>
                  <a:srgbClr val="001080"/>
                </a:solidFill>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FormatTransferDeadLetterPath</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91122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ferDLQ_Part">
            <a:hlinkClick r:id="" action="ppaction://media"/>
            <a:extLst>
              <a:ext uri="{FF2B5EF4-FFF2-40B4-BE49-F238E27FC236}">
                <a16:creationId xmlns:a16="http://schemas.microsoft.com/office/drawing/2014/main" id="{F6EA3CC1-DFC6-40AB-873E-AE125D49B0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54717" cy="7680778"/>
          </a:xfrm>
          <a:prstGeom prst="rect">
            <a:avLst/>
          </a:prstGeom>
        </p:spPr>
      </p:pic>
    </p:spTree>
    <p:extLst>
      <p:ext uri="{BB962C8B-B14F-4D97-AF65-F5344CB8AC3E}">
        <p14:creationId xmlns:p14="http://schemas.microsoft.com/office/powerpoint/2010/main" val="364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E2B98-FD8E-4C31-A1C2-FB2BC3C3CF9B}"/>
              </a:ext>
            </a:extLst>
          </p:cNvPr>
          <p:cNvPicPr>
            <a:picLocks noChangeAspect="1"/>
          </p:cNvPicPr>
          <p:nvPr/>
        </p:nvPicPr>
        <p:blipFill>
          <a:blip r:embed="rId2"/>
          <a:stretch>
            <a:fillRect/>
          </a:stretch>
        </p:blipFill>
        <p:spPr>
          <a:xfrm>
            <a:off x="1692410" y="2409712"/>
            <a:ext cx="8807181" cy="2038576"/>
          </a:xfrm>
          <a:prstGeom prst="rect">
            <a:avLst/>
          </a:prstGeom>
        </p:spPr>
      </p:pic>
    </p:spTree>
    <p:extLst>
      <p:ext uri="{BB962C8B-B14F-4D97-AF65-F5344CB8AC3E}">
        <p14:creationId xmlns:p14="http://schemas.microsoft.com/office/powerpoint/2010/main" val="306802761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1401</TotalTime>
  <Words>7013</Words>
  <Application>Microsoft Office PowerPoint</Application>
  <PresentationFormat>Widescreen</PresentationFormat>
  <Paragraphs>789</Paragraphs>
  <Slides>112</Slides>
  <Notes>79</Notes>
  <HiddenSlides>6</HiddenSlides>
  <MMClips>32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Consolas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879</cp:revision>
  <dcterms:created xsi:type="dcterms:W3CDTF">2016-02-22T14:00:45Z</dcterms:created>
  <dcterms:modified xsi:type="dcterms:W3CDTF">2021-03-31T15:16:50Z</dcterms:modified>
</cp:coreProperties>
</file>